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3" r:id="rId3"/>
    <p:sldId id="264" r:id="rId4"/>
    <p:sldId id="265" r:id="rId5"/>
    <p:sldId id="340" r:id="rId6"/>
    <p:sldId id="338" r:id="rId7"/>
    <p:sldId id="339" r:id="rId8"/>
    <p:sldId id="308" r:id="rId9"/>
    <p:sldId id="352" r:id="rId10"/>
    <p:sldId id="353" r:id="rId11"/>
    <p:sldId id="354" r:id="rId12"/>
    <p:sldId id="277" r:id="rId13"/>
    <p:sldId id="276" r:id="rId14"/>
    <p:sldId id="278" r:id="rId15"/>
    <p:sldId id="285" r:id="rId16"/>
    <p:sldId id="286" r:id="rId17"/>
    <p:sldId id="284" r:id="rId18"/>
    <p:sldId id="348" r:id="rId19"/>
    <p:sldId id="288" r:id="rId20"/>
    <p:sldId id="289" r:id="rId21"/>
    <p:sldId id="356" r:id="rId22"/>
    <p:sldId id="357" r:id="rId23"/>
    <p:sldId id="360" r:id="rId24"/>
    <p:sldId id="361" r:id="rId25"/>
    <p:sldId id="355" r:id="rId26"/>
    <p:sldId id="351" r:id="rId27"/>
    <p:sldId id="313" r:id="rId28"/>
    <p:sldId id="315" r:id="rId29"/>
    <p:sldId id="316" r:id="rId30"/>
    <p:sldId id="318" r:id="rId31"/>
    <p:sldId id="320" r:id="rId32"/>
    <p:sldId id="342" r:id="rId33"/>
    <p:sldId id="358" r:id="rId34"/>
    <p:sldId id="359" r:id="rId35"/>
    <p:sldId id="341" r:id="rId36"/>
    <p:sldId id="301" r:id="rId37"/>
    <p:sldId id="302" r:id="rId38"/>
    <p:sldId id="303" r:id="rId39"/>
    <p:sldId id="304" r:id="rId40"/>
    <p:sldId id="34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-" initials="J-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4"/>
    <p:restoredTop sz="94630"/>
  </p:normalViewPr>
  <p:slideViewPr>
    <p:cSldViewPr snapToGrid="0" snapToObjects="1">
      <p:cViewPr varScale="1">
        <p:scale>
          <a:sx n="104" d="100"/>
          <a:sy n="104" d="100"/>
        </p:scale>
        <p:origin x="192" y="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F237D-61F9-644C-A500-A74A357CABC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F49A-32B0-634D-8969-0EE12B8F3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Attribution Note: Many of these slides were storyboarded by me, and then constructed by Shriram.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1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www.bdsoft.com</a:t>
            </a:r>
            <a:r>
              <a:rPr lang="en-US" dirty="0" smtClean="0"/>
              <a:t>/</a:t>
            </a:r>
            <a:r>
              <a:rPr lang="en-US" dirty="0" err="1" smtClean="0"/>
              <a:t>dist</a:t>
            </a:r>
            <a:r>
              <a:rPr lang="en-US" dirty="0" smtClean="0"/>
              <a:t>/</a:t>
            </a:r>
            <a:r>
              <a:rPr lang="en-US" dirty="0" err="1" smtClean="0"/>
              <a:t>gcc-demo.txt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1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from the Lux programming language. (This is from me, and it was completely organic. I was really just trying to write hello-world.) [From Justin]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36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3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Say: this was an old version of </a:t>
            </a:r>
            <a:r>
              <a:rPr lang="en-US" dirty="0" err="1" smtClean="0"/>
              <a:t>Pyret</a:t>
            </a:r>
            <a:r>
              <a:rPr lang="en-US" dirty="0" smtClean="0"/>
              <a:t>, back when it was simple and written in Racket. </a:t>
            </a:r>
            <a:r>
              <a:rPr lang="en-US" dirty="0" err="1" smtClean="0"/>
              <a:t>Resugaring</a:t>
            </a:r>
            <a:r>
              <a:rPr lang="en-US" dirty="0" smtClean="0"/>
              <a:t> for current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Pyret</a:t>
            </a:r>
            <a:r>
              <a:rPr lang="en-US" baseline="0" dirty="0" smtClean="0"/>
              <a:t>: upcoming.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Attribution: macro from Alexandria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FF49A-32B0-634D-8969-0EE12B8F37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rebuchet MS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7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0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38455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68186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Trebuchet MS"/>
                <a:cs typeface="Trebuchet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0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1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2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5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560F-2FB6-4649-B0B0-CE7A2A5EB880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A9C7C-1A2E-5C4C-A220-04AF2D834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2601"/>
            <a:ext cx="7772400" cy="18478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Resugaring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Lifting Languages through Syntactic Sugar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51666"/>
            <a:ext cx="6400800" cy="148166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Thesis Proposal</a:t>
            </a:r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Justin Pombrio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Brown University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4419601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Trebuchet M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2"/>
                </a:solidFill>
              </a:rPr>
              <a:t>Committee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Mitchell Wand</a:t>
            </a:r>
          </a:p>
          <a:p>
            <a:r>
              <a:rPr lang="en-US" sz="2400" dirty="0" err="1" smtClean="0">
                <a:solidFill>
                  <a:schemeClr val="tx2"/>
                </a:solidFill>
              </a:rPr>
              <a:t>Eelco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Visser</a:t>
            </a:r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Shriram Krishnamurthi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3533423"/>
            <a:ext cx="1583267" cy="26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aspects of programming </a:t>
            </a:r>
            <a:r>
              <a:rPr lang="en-US" dirty="0" smtClean="0"/>
              <a:t>languages—in </a:t>
            </a:r>
            <a:r>
              <a:rPr lang="en-US" dirty="0"/>
              <a:t>particular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evaluation steps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scope rules</a:t>
            </a:r>
            <a:r>
              <a:rPr lang="en-US" dirty="0"/>
              <a:t>,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type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rules</a:t>
            </a:r>
            <a:r>
              <a:rPr lang="en-US" dirty="0"/>
              <a:t>—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non-trivially </a:t>
            </a:r>
            <a:r>
              <a:rPr lang="en-US" i="1" dirty="0" err="1" smtClean="0"/>
              <a:t>resugared</a:t>
            </a:r>
            <a:r>
              <a:rPr lang="en-US" dirty="0" smtClean="0"/>
              <a:t> </a:t>
            </a:r>
            <a:r>
              <a:rPr lang="en-US" dirty="0"/>
              <a:t>from core to surface </a:t>
            </a:r>
            <a:r>
              <a:rPr lang="en-US" dirty="0" smtClean="0"/>
              <a:t>language, restoring the abstraction </a:t>
            </a:r>
            <a:r>
              <a:rPr lang="en-US" dirty="0"/>
              <a:t>provided by syntactic sugar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aspects of programming </a:t>
            </a:r>
            <a:r>
              <a:rPr lang="en-US" dirty="0" smtClean="0"/>
              <a:t>languages—in </a:t>
            </a:r>
            <a:r>
              <a:rPr lang="en-US" dirty="0"/>
              <a:t>particular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evaluation steps</a:t>
            </a:r>
            <a:r>
              <a:rPr lang="en-US" dirty="0"/>
              <a:t>, scope rules, and type </a:t>
            </a:r>
            <a:r>
              <a:rPr lang="en-US" dirty="0" smtClean="0"/>
              <a:t>rules</a:t>
            </a:r>
            <a:r>
              <a:rPr lang="en-US" dirty="0"/>
              <a:t>—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non-trivially </a:t>
            </a:r>
            <a:r>
              <a:rPr lang="en-US" i="1" dirty="0" err="1" smtClean="0"/>
              <a:t>resugared</a:t>
            </a:r>
            <a:r>
              <a:rPr lang="en-US" dirty="0" smtClean="0"/>
              <a:t> </a:t>
            </a:r>
            <a:r>
              <a:rPr lang="en-US" dirty="0"/>
              <a:t>from core to surface </a:t>
            </a:r>
            <a:r>
              <a:rPr lang="en-US" dirty="0" smtClean="0"/>
              <a:t>language, restoring the abstraction </a:t>
            </a:r>
            <a:r>
              <a:rPr lang="en-US" dirty="0"/>
              <a:t>provided by syntactic sugar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Care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Algebraic stepper (education)</a:t>
            </a:r>
            <a:endParaRPr lang="en-US" dirty="0"/>
          </a:p>
          <a:p>
            <a:r>
              <a:rPr lang="en-US" dirty="0"/>
              <a:t>Theorem </a:t>
            </a:r>
            <a:r>
              <a:rPr lang="en-US" dirty="0" err="1"/>
              <a:t>prover</a:t>
            </a:r>
            <a:endParaRPr lang="en-US" dirty="0"/>
          </a:p>
          <a:p>
            <a:r>
              <a:rPr lang="en-US" dirty="0" smtClean="0"/>
              <a:t>Template expander</a:t>
            </a:r>
            <a:endParaRPr lang="en-US" dirty="0"/>
          </a:p>
          <a:p>
            <a:r>
              <a:rPr lang="en-US" dirty="0" smtClean="0"/>
              <a:t>Debugger</a:t>
            </a:r>
          </a:p>
          <a:p>
            <a:r>
              <a:rPr lang="en-US" dirty="0" smtClean="0"/>
              <a:t>Type elaborator</a:t>
            </a:r>
            <a:endParaRPr lang="en-US" dirty="0"/>
          </a:p>
        </p:txBody>
      </p:sp>
      <p:pic>
        <p:nvPicPr>
          <p:cNvPr id="6" name="Picture 5" descr="Screen Shot 2015-01-03 at 3.58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6" t="12130" r="21453" b="15740"/>
          <a:stretch/>
        </p:blipFill>
        <p:spPr>
          <a:xfrm>
            <a:off x="4560140" y="2359556"/>
            <a:ext cx="4510870" cy="37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378" y="86045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Surface 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235793" y="4823444"/>
            <a:ext cx="2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999818" y="3592266"/>
            <a:ext cx="1252113" cy="400181"/>
            <a:chOff x="3625848" y="737553"/>
            <a:chExt cx="1252113" cy="400181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71770" y="737553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tx2"/>
                  </a:solidFill>
                  <a:latin typeface="Avenir Book"/>
                  <a:cs typeface="Avenir Book"/>
                </a:rPr>
                <a:t>resugar</a:t>
              </a:r>
              <a:endParaRPr lang="en-US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9400" y="2426449"/>
            <a:ext cx="2130443" cy="304698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How to present</a:t>
            </a: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/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as a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surface evaluation sequence?</a:t>
            </a:r>
          </a:p>
        </p:txBody>
      </p:sp>
    </p:spTree>
    <p:extLst>
      <p:ext uri="{BB962C8B-B14F-4D97-AF65-F5344CB8AC3E}">
        <p14:creationId xmlns:p14="http://schemas.microsoft.com/office/powerpoint/2010/main" val="38700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3" grpId="0"/>
      <p:bldP spid="24" grpId="0"/>
      <p:bldP spid="25" grpId="0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306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not(true) or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not(true)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39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if false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then false else true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0"/>
          </p:cNvCxnSpPr>
          <p:nvPr/>
        </p:nvCxnSpPr>
        <p:spPr>
          <a:xfrm>
            <a:off x="5235793" y="4823444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62008" y="1756248"/>
            <a:ext cx="1985986" cy="4001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2"/>
                </a:solidFill>
                <a:latin typeface="Avenir Book"/>
                <a:cs typeface="Avenir Book"/>
              </a:rPr>
              <a:t>eval</a:t>
            </a:r>
            <a:r>
              <a:rPr lang="en-US" sz="2000" dirty="0" smtClean="0">
                <a:solidFill>
                  <a:schemeClr val="tx2"/>
                </a:solidFill>
                <a:latin typeface="Avenir Book"/>
                <a:cs typeface="Avenir Book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Consolas"/>
                <a:cs typeface="Consolas"/>
              </a:rPr>
              <a:t>not(true)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2008" y="3317916"/>
            <a:ext cx="1517013" cy="4001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Avenir Book"/>
                <a:cs typeface="Avenir Book"/>
              </a:rPr>
              <a:t>substitute </a:t>
            </a:r>
            <a:r>
              <a:rPr lang="en-US" sz="2000" dirty="0" smtClean="0">
                <a:solidFill>
                  <a:schemeClr val="tx2"/>
                </a:solidFill>
                <a:latin typeface="Consolas"/>
                <a:cs typeface="Consolas"/>
              </a:rPr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2008" y="4886445"/>
            <a:ext cx="1502353" cy="4001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Avenir Book"/>
                <a:cs typeface="Avenir Book"/>
              </a:rPr>
              <a:t>evaluate </a:t>
            </a:r>
            <a:r>
              <a:rPr lang="en-US" sz="2000" dirty="0" smtClean="0">
                <a:solidFill>
                  <a:schemeClr val="tx2"/>
                </a:solidFill>
                <a:latin typeface="Consolas"/>
                <a:cs typeface="Consolas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9072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3" grpId="0"/>
      <p:bldP spid="24" grpId="0"/>
      <p:bldP spid="25" grpId="0"/>
      <p:bldP spid="2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306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not(true) or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not(true)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39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if false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then false else true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0"/>
          </p:cNvCxnSpPr>
          <p:nvPr/>
        </p:nvCxnSpPr>
        <p:spPr>
          <a:xfrm>
            <a:off x="5235793" y="4823444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39453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4245" y="2444432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39453" y="3275429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00176" y="2019015"/>
            <a:ext cx="3605363" cy="4031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tx2"/>
                </a:solidFill>
                <a:latin typeface="Avenir Book"/>
                <a:cs typeface="Avenir Book"/>
              </a:rPr>
              <a:t>Abstraction</a:t>
            </a:r>
          </a:p>
          <a:p>
            <a:pPr algn="ctr"/>
            <a:endParaRPr lang="en-US" sz="3200" dirty="0">
              <a:solidFill>
                <a:schemeClr val="tx2"/>
              </a:solidFill>
              <a:latin typeface="Avenir Book"/>
              <a:cs typeface="Avenir Book"/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>Show</a:t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>a sugar</a:t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>precisely when</a:t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the programmer</a:t>
            </a: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/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>actually</a:t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>used it</a:t>
            </a:r>
          </a:p>
        </p:txBody>
      </p:sp>
      <p:sp>
        <p:nvSpPr>
          <p:cNvPr id="29" name="&quot;No&quot; Symbol 28"/>
          <p:cNvSpPr/>
          <p:nvPr/>
        </p:nvSpPr>
        <p:spPr>
          <a:xfrm>
            <a:off x="2003654" y="2115536"/>
            <a:ext cx="1856710" cy="1849956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5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306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not(true) or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not(true)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39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if false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then false else true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0"/>
          </p:cNvCxnSpPr>
          <p:nvPr/>
        </p:nvCxnSpPr>
        <p:spPr>
          <a:xfrm>
            <a:off x="5235793" y="4823444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6645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39453" y="1691448"/>
            <a:ext cx="0" cy="3866997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00176" y="2019015"/>
            <a:ext cx="3605363" cy="3539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tx2"/>
                </a:solidFill>
                <a:latin typeface="Avenir Book"/>
                <a:cs typeface="Avenir Book"/>
              </a:rPr>
              <a:t>Coverage</a:t>
            </a:r>
          </a:p>
          <a:p>
            <a:pPr algn="ctr"/>
            <a:endParaRPr lang="en-US" sz="3200" dirty="0">
              <a:solidFill>
                <a:schemeClr val="tx2"/>
              </a:solidFill>
              <a:latin typeface="Avenir Book"/>
              <a:cs typeface="Avenir Book"/>
            </a:endParaRPr>
          </a:p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Show 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as many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steps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as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possible</a:t>
            </a:r>
          </a:p>
        </p:txBody>
      </p:sp>
      <p:sp>
        <p:nvSpPr>
          <p:cNvPr id="18" name="&quot;No&quot; Symbol 17"/>
          <p:cNvSpPr/>
          <p:nvPr/>
        </p:nvSpPr>
        <p:spPr>
          <a:xfrm>
            <a:off x="146944" y="2684907"/>
            <a:ext cx="1856710" cy="1849956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306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not(true) or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not(true)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39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if false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then false else true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0"/>
          </p:cNvCxnSpPr>
          <p:nvPr/>
        </p:nvCxnSpPr>
        <p:spPr>
          <a:xfrm>
            <a:off x="5235793" y="4823444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6645" y="2426449"/>
            <a:ext cx="373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false or true or true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645" y="5558445"/>
            <a:ext cx="86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39453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9453" y="3257446"/>
            <a:ext cx="0" cy="2300999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00176" y="2019015"/>
            <a:ext cx="3605363" cy="40318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tx2"/>
                </a:solidFill>
                <a:latin typeface="Avenir Book"/>
                <a:cs typeface="Avenir Book"/>
              </a:rPr>
              <a:t>Emulation</a:t>
            </a:r>
          </a:p>
          <a:p>
            <a:pPr algn="ctr"/>
            <a:endParaRPr lang="en-US" sz="3200" dirty="0">
              <a:solidFill>
                <a:schemeClr val="tx2"/>
              </a:solidFill>
              <a:latin typeface="Avenir Book"/>
              <a:cs typeface="Avenir Book"/>
            </a:endParaRPr>
          </a:p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Each surface term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must desugar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to the 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core term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it purports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to represent</a:t>
            </a:r>
          </a:p>
        </p:txBody>
      </p:sp>
      <p:sp>
        <p:nvSpPr>
          <p:cNvPr id="18" name="&quot;No&quot; Symbol 17"/>
          <p:cNvSpPr/>
          <p:nvPr/>
        </p:nvSpPr>
        <p:spPr>
          <a:xfrm>
            <a:off x="1851254" y="1963136"/>
            <a:ext cx="1856710" cy="1849956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I</a:t>
            </a:r>
            <a:r>
              <a:rPr lang="en-US" dirty="0" smtClean="0"/>
              <a:t>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desugaring</a:t>
            </a:r>
            <a:r>
              <a:rPr lang="en-US" dirty="0" smtClean="0"/>
              <a:t> “in reverse”:</a:t>
            </a:r>
            <a:br>
              <a:rPr lang="en-US" dirty="0" smtClean="0"/>
            </a:br>
            <a:r>
              <a:rPr lang="en-US" dirty="0" smtClean="0"/>
              <a:t>Match RHS of pattern against term,</a:t>
            </a:r>
            <a:br>
              <a:rPr lang="en-US" dirty="0" smtClean="0"/>
            </a:br>
            <a:r>
              <a:rPr lang="en-US" dirty="0" smtClean="0"/>
              <a:t>rewrite to LHS of term</a:t>
            </a:r>
          </a:p>
          <a:p>
            <a:r>
              <a:rPr lang="en-US" dirty="0" smtClean="0"/>
              <a:t>Avoid terms like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tags</a:t>
            </a:r>
          </a:p>
          <a:p>
            <a:r>
              <a:rPr lang="en-US" dirty="0" smtClean="0"/>
              <a:t>CPS/ANF track state of execution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4895" y="3803110"/>
            <a:ext cx="4076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false in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if t then t else true</a:t>
            </a:r>
          </a:p>
        </p:txBody>
      </p:sp>
    </p:spTree>
    <p:extLst>
      <p:ext uri="{BB962C8B-B14F-4D97-AF65-F5344CB8AC3E}">
        <p14:creationId xmlns:p14="http://schemas.microsoft.com/office/powerpoint/2010/main" val="6834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5" y="128879"/>
            <a:ext cx="1705811" cy="2191311"/>
          </a:xfrm>
          <a:prstGeom prst="rect">
            <a:avLst/>
          </a:prstGeom>
        </p:spPr>
      </p:pic>
      <p:pic>
        <p:nvPicPr>
          <p:cNvPr id="6" name="Picture 5" descr="redex1-pie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74" y="128879"/>
            <a:ext cx="2289658" cy="2521915"/>
          </a:xfrm>
          <a:prstGeom prst="rect">
            <a:avLst/>
          </a:prstGeom>
        </p:spPr>
      </p:pic>
      <p:pic>
        <p:nvPicPr>
          <p:cNvPr id="7" name="Picture 6" descr="automaton-many-step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44" y="128879"/>
            <a:ext cx="4417348" cy="6593056"/>
          </a:xfrm>
          <a:prstGeom prst="rect">
            <a:avLst/>
          </a:prstGeom>
        </p:spPr>
      </p:pic>
      <p:pic>
        <p:nvPicPr>
          <p:cNvPr id="8" name="Picture 7" descr="rede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5" y="2781750"/>
            <a:ext cx="4021718" cy="39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09184"/>
            <a:ext cx="70993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4013760"/>
            <a:ext cx="3429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1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05" y="149905"/>
            <a:ext cx="30472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my-list = [2]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cases(List) my-list: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empty() =&gt; print("empty")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link(something, _) =&gt;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print("not 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end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7506" y="376675"/>
            <a:ext cx="47253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my-list = list.["link"](2, list.["empty"])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block: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chemeClr val="tx2"/>
                </a:solidFill>
                <a:latin typeface="Consolas"/>
                <a:cs typeface="Consolas"/>
              </a:rPr>
              <a:t>tempMODRIOUJ</a:t>
            </a:r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:: List = my-list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chemeClr val="tx2"/>
                </a:solidFill>
                <a:latin typeface="Consolas"/>
                <a:cs typeface="Consolas"/>
              </a:rPr>
              <a:t>tempMODRIOUJ</a:t>
            </a:r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.["_match"]({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"empty" : fun(): print("empty") end,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"link" : fun(something, _):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  print("not empty") end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},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fun(): raise("cases: no cases matched") end)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end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68348" y="294727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68405" y="6393719"/>
            <a:ext cx="1270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"not empty"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33613" y="1534900"/>
            <a:ext cx="0" cy="50069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2328" y="3834565"/>
            <a:ext cx="30472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cases(List) [2]: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empty() =&gt; print("empty")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link(something, _) =&gt;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print("not 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end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405" y="5517413"/>
            <a:ext cx="206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&lt;</a:t>
            </a:r>
            <a:r>
              <a:rPr lang="en-US" sz="1400" dirty="0" err="1">
                <a:solidFill>
                  <a:schemeClr val="tx2"/>
                </a:solidFill>
                <a:latin typeface="Consolas"/>
                <a:cs typeface="Consolas"/>
              </a:rPr>
              <a:t>func</a:t>
            </a:r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&gt;("not empty")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3613" y="5010424"/>
            <a:ext cx="0" cy="49187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3613" y="5919454"/>
            <a:ext cx="0" cy="49187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72906" y="2924855"/>
            <a:ext cx="0" cy="49187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872906" y="4528598"/>
            <a:ext cx="0" cy="49187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92404" y="5169161"/>
            <a:ext cx="1270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"not empty"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2404" y="3610108"/>
            <a:ext cx="32843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16 steps later…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31" y="5563813"/>
            <a:ext cx="1321909" cy="124349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4489" y="1990087"/>
            <a:ext cx="30472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my-list = [2]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cases(List) my-list: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empty() =&gt; print("empty")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| link(something, _) =&gt;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    print("not empty")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/>
                <a:cs typeface="Consolas"/>
              </a:rPr>
              <a:t>end</a:t>
            </a:r>
            <a:endParaRPr lang="en-US" sz="1400" dirty="0" smtClean="0">
              <a:solidFill>
                <a:schemeClr val="tx2"/>
              </a:solidFill>
              <a:latin typeface="Consolas"/>
              <a:cs typeface="Consola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3613" y="3375082"/>
            <a:ext cx="0" cy="500693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9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20" grpId="0"/>
      <p:bldP spid="21" grpId="0"/>
      <p:bldP spid="38" grpId="0"/>
      <p:bldP spid="3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aspects of programming </a:t>
            </a:r>
            <a:r>
              <a:rPr lang="en-US" dirty="0" smtClean="0"/>
              <a:t>languages—in </a:t>
            </a:r>
            <a:r>
              <a:rPr lang="en-US" dirty="0"/>
              <a:t>particular </a:t>
            </a:r>
            <a:r>
              <a:rPr lang="en-US" dirty="0" smtClean="0"/>
              <a:t>evaluation steps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scope rules</a:t>
            </a:r>
            <a:r>
              <a:rPr lang="en-US" dirty="0"/>
              <a:t>, and type </a:t>
            </a:r>
            <a:r>
              <a:rPr lang="en-US" dirty="0" smtClean="0"/>
              <a:t>rules</a:t>
            </a:r>
            <a:r>
              <a:rPr lang="en-US" dirty="0"/>
              <a:t>—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non-trivially </a:t>
            </a:r>
            <a:r>
              <a:rPr lang="en-US" i="1" dirty="0" err="1" smtClean="0"/>
              <a:t>resugared</a:t>
            </a:r>
            <a:r>
              <a:rPr lang="en-US" dirty="0" smtClean="0"/>
              <a:t> </a:t>
            </a:r>
            <a:r>
              <a:rPr lang="en-US" dirty="0"/>
              <a:t>from core to surface </a:t>
            </a:r>
            <a:r>
              <a:rPr lang="en-US" dirty="0" smtClean="0"/>
              <a:t>language, restoring the abstraction </a:t>
            </a:r>
            <a:r>
              <a:rPr lang="en-US" dirty="0"/>
              <a:t>provided by syntactic sugar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19867"/>
            <a:ext cx="6047723" cy="392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 r="12798" b="19177"/>
          <a:stretch/>
        </p:blipFill>
        <p:spPr>
          <a:xfrm>
            <a:off x="2963366" y="1672744"/>
            <a:ext cx="5511480" cy="2234238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Why We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9599" y="2897773"/>
            <a:ext cx="7424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(named-lambda name (x ...) body)</a:t>
            </a:r>
            <a:endParaRPr lang="en-US" sz="3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6881" y="4348876"/>
            <a:ext cx="8229600" cy="1087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Within </a:t>
            </a:r>
            <a:r>
              <a:rPr lang="en-US" u="sng" dirty="0" smtClean="0"/>
              <a:t>body</a:t>
            </a:r>
            <a:r>
              <a:rPr lang="en-US" dirty="0" smtClean="0"/>
              <a:t>, </a:t>
            </a:r>
            <a:r>
              <a:rPr lang="en-US" u="sng" dirty="0" smtClean="0"/>
              <a:t>name</a:t>
            </a:r>
            <a:r>
              <a:rPr lang="en-US" dirty="0" smtClean="0"/>
              <a:t> is bound to the function.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04373" y="1030917"/>
            <a:ext cx="1914736" cy="1137155"/>
          </a:xfrm>
          <a:prstGeom prst="wedgeRoundRectCallout">
            <a:avLst>
              <a:gd name="adj1" fmla="val -42044"/>
              <a:gd name="adj2" fmla="val 127738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Must be distinct!</a:t>
            </a:r>
            <a:endParaRPr lang="en-US" sz="2800" dirty="0" smtClean="0">
              <a:latin typeface="Avenir Book"/>
              <a:cs typeface="Avenir Book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21396" y="733608"/>
            <a:ext cx="3487226" cy="1731774"/>
          </a:xfrm>
          <a:prstGeom prst="wedgeRoundRectCallout">
            <a:avLst>
              <a:gd name="adj1" fmla="val 62857"/>
              <a:gd name="adj2" fmla="val 49026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Must be distinct?</a:t>
            </a:r>
          </a:p>
          <a:p>
            <a:pPr algn="ctr"/>
            <a:r>
              <a:rPr lang="en-US" sz="2800" u="sng" dirty="0" smtClean="0">
                <a:latin typeface="Avenir Book"/>
                <a:cs typeface="Avenir Book"/>
              </a:rPr>
              <a:t>name</a:t>
            </a:r>
            <a:r>
              <a:rPr lang="en-US" sz="2800" dirty="0" smtClean="0">
                <a:latin typeface="Avenir Book"/>
                <a:cs typeface="Avenir Book"/>
              </a:rPr>
              <a:t> shadows </a:t>
            </a:r>
            <a:r>
              <a:rPr lang="en-US" sz="2800" u="sng" dirty="0" smtClean="0">
                <a:latin typeface="Avenir Book"/>
                <a:cs typeface="Avenir Book"/>
              </a:rPr>
              <a:t>x</a:t>
            </a:r>
            <a:r>
              <a:rPr lang="en-US" sz="2800" dirty="0" smtClean="0">
                <a:latin typeface="Avenir Book"/>
                <a:cs typeface="Avenir Book"/>
              </a:rPr>
              <a:t>?</a:t>
            </a:r>
          </a:p>
          <a:p>
            <a:pPr algn="ctr"/>
            <a:r>
              <a:rPr lang="en-US" sz="2800" u="sng" dirty="0" smtClean="0">
                <a:latin typeface="Avenir Book"/>
                <a:cs typeface="Avenir Book"/>
              </a:rPr>
              <a:t>x</a:t>
            </a:r>
            <a:r>
              <a:rPr lang="en-US" sz="2800" dirty="0" smtClean="0">
                <a:latin typeface="Avenir Book"/>
                <a:cs typeface="Avenir Book"/>
              </a:rPr>
              <a:t> shadows </a:t>
            </a:r>
            <a:r>
              <a:rPr lang="en-US" sz="2800" u="sng" dirty="0" smtClean="0">
                <a:latin typeface="Avenir Book"/>
                <a:cs typeface="Avenir Book"/>
              </a:rPr>
              <a:t>name</a:t>
            </a:r>
            <a:r>
              <a:rPr lang="en-US" sz="2800" dirty="0" smtClean="0">
                <a:latin typeface="Avenir Book"/>
                <a:cs typeface="Avenir Book"/>
              </a:rPr>
              <a:t>?</a:t>
            </a:r>
            <a:endParaRPr lang="en-US" sz="2800" dirty="0" smtClean="0">
              <a:latin typeface="Avenir Book"/>
              <a:cs typeface="Avenir Book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451804" y="3394319"/>
            <a:ext cx="2967305" cy="928563"/>
          </a:xfrm>
          <a:custGeom>
            <a:avLst/>
            <a:gdLst>
              <a:gd name="connsiteX0" fmla="*/ 3408219 w 3408219"/>
              <a:gd name="connsiteY0" fmla="*/ 0 h 1258310"/>
              <a:gd name="connsiteX1" fmla="*/ 2182091 w 3408219"/>
              <a:gd name="connsiteY1" fmla="*/ 1101437 h 1258310"/>
              <a:gd name="connsiteX2" fmla="*/ 997528 w 3408219"/>
              <a:gd name="connsiteY2" fmla="*/ 1143000 h 1258310"/>
              <a:gd name="connsiteX3" fmla="*/ 0 w 3408219"/>
              <a:gd name="connsiteY3" fmla="*/ 83128 h 125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8219" h="1258310">
                <a:moveTo>
                  <a:pt x="3408219" y="0"/>
                </a:moveTo>
                <a:cubicBezTo>
                  <a:pt x="2996046" y="455468"/>
                  <a:pt x="2583873" y="910937"/>
                  <a:pt x="2182091" y="1101437"/>
                </a:cubicBezTo>
                <a:cubicBezTo>
                  <a:pt x="1780309" y="1291937"/>
                  <a:pt x="1361210" y="1312718"/>
                  <a:pt x="997528" y="1143000"/>
                </a:cubicBezTo>
                <a:cubicBezTo>
                  <a:pt x="633846" y="973282"/>
                  <a:pt x="0" y="83128"/>
                  <a:pt x="0" y="83128"/>
                </a:cubicBezTo>
              </a:path>
            </a:pathLst>
          </a:custGeom>
          <a:noFill/>
          <a:ln w="76200">
            <a:solidFill>
              <a:schemeClr val="accent3"/>
            </a:solidFill>
            <a:round/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465618" y="3338637"/>
            <a:ext cx="1537856" cy="547563"/>
          </a:xfrm>
          <a:custGeom>
            <a:avLst/>
            <a:gdLst>
              <a:gd name="connsiteX0" fmla="*/ 3408219 w 3408219"/>
              <a:gd name="connsiteY0" fmla="*/ 0 h 1258310"/>
              <a:gd name="connsiteX1" fmla="*/ 2182091 w 3408219"/>
              <a:gd name="connsiteY1" fmla="*/ 1101437 h 1258310"/>
              <a:gd name="connsiteX2" fmla="*/ 997528 w 3408219"/>
              <a:gd name="connsiteY2" fmla="*/ 1143000 h 1258310"/>
              <a:gd name="connsiteX3" fmla="*/ 0 w 3408219"/>
              <a:gd name="connsiteY3" fmla="*/ 83128 h 125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8219" h="1258310">
                <a:moveTo>
                  <a:pt x="3408219" y="0"/>
                </a:moveTo>
                <a:cubicBezTo>
                  <a:pt x="2996046" y="455468"/>
                  <a:pt x="2583873" y="910937"/>
                  <a:pt x="2182091" y="1101437"/>
                </a:cubicBezTo>
                <a:cubicBezTo>
                  <a:pt x="1780309" y="1291937"/>
                  <a:pt x="1361210" y="1312718"/>
                  <a:pt x="997528" y="1143000"/>
                </a:cubicBezTo>
                <a:cubicBezTo>
                  <a:pt x="633846" y="973282"/>
                  <a:pt x="0" y="83128"/>
                  <a:pt x="0" y="83128"/>
                </a:cubicBezTo>
              </a:path>
            </a:pathLst>
          </a:custGeom>
          <a:noFill/>
          <a:ln w="76200">
            <a:solidFill>
              <a:schemeClr val="accent3"/>
            </a:solidFill>
            <a:round/>
            <a:headEnd type="non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225636" y="1676139"/>
            <a:ext cx="1177637" cy="1316134"/>
            <a:chOff x="4225636" y="1676139"/>
            <a:chExt cx="1177637" cy="1316134"/>
          </a:xfrm>
        </p:grpSpPr>
        <p:sp>
          <p:nvSpPr>
            <p:cNvPr id="31" name="Freeform 30"/>
            <p:cNvSpPr/>
            <p:nvPr/>
          </p:nvSpPr>
          <p:spPr>
            <a:xfrm flipV="1">
              <a:off x="4225636" y="2431472"/>
              <a:ext cx="1177637" cy="560801"/>
            </a:xfrm>
            <a:custGeom>
              <a:avLst/>
              <a:gdLst>
                <a:gd name="connsiteX0" fmla="*/ 3408219 w 3408219"/>
                <a:gd name="connsiteY0" fmla="*/ 0 h 1258310"/>
                <a:gd name="connsiteX1" fmla="*/ 2182091 w 3408219"/>
                <a:gd name="connsiteY1" fmla="*/ 1101437 h 1258310"/>
                <a:gd name="connsiteX2" fmla="*/ 997528 w 3408219"/>
                <a:gd name="connsiteY2" fmla="*/ 1143000 h 1258310"/>
                <a:gd name="connsiteX3" fmla="*/ 0 w 3408219"/>
                <a:gd name="connsiteY3" fmla="*/ 83128 h 1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219" h="1258310">
                  <a:moveTo>
                    <a:pt x="3408219" y="0"/>
                  </a:moveTo>
                  <a:cubicBezTo>
                    <a:pt x="2996046" y="455468"/>
                    <a:pt x="2583873" y="910937"/>
                    <a:pt x="2182091" y="1101437"/>
                  </a:cubicBezTo>
                  <a:cubicBezTo>
                    <a:pt x="1780309" y="1291937"/>
                    <a:pt x="1361210" y="1312718"/>
                    <a:pt x="997528" y="1143000"/>
                  </a:cubicBezTo>
                  <a:cubicBezTo>
                    <a:pt x="633846" y="973282"/>
                    <a:pt x="0" y="83128"/>
                    <a:pt x="0" y="83128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  <a:round/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91681" y="1676139"/>
              <a:ext cx="377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rPr>
                <a:t>?</a:t>
              </a:r>
              <a:endParaRPr lang="en-US" sz="48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01497" y="1156367"/>
            <a:ext cx="3180368" cy="1569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laborious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&amp;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error-prone</a:t>
            </a:r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8708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9" grpId="0" animBg="1"/>
      <p:bldP spid="30" grpId="0" animBg="1"/>
      <p:bldP spid="34" grpId="0" animBg="1"/>
      <p:bldP spid="3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93824"/>
            <a:ext cx="2722418" cy="4156364"/>
          </a:xfrm>
        </p:spPr>
        <p:txBody>
          <a:bodyPr>
            <a:normAutofit/>
          </a:bodyPr>
          <a:lstStyle/>
          <a:p>
            <a:pPr marL="0" indent="0">
              <a:spcBef>
                <a:spcPts val="168"/>
              </a:spcBef>
              <a:buNone/>
            </a:pPr>
            <a:r>
              <a:rPr lang="en-US" dirty="0" smtClean="0"/>
              <a:t>for-loop</a:t>
            </a:r>
          </a:p>
          <a:p>
            <a:pPr marL="0" indent="0">
              <a:spcBef>
                <a:spcPts val="168"/>
              </a:spcBef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None/>
            </a:pPr>
            <a:r>
              <a:rPr lang="en-US" dirty="0" smtClean="0"/>
              <a:t>let-clustering</a:t>
            </a:r>
          </a:p>
          <a:p>
            <a:pPr marL="0" indent="0">
              <a:spcBef>
                <a:spcPts val="168"/>
              </a:spcBef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None/>
            </a:pPr>
            <a:r>
              <a:rPr lang="en-US" dirty="0" smtClean="0"/>
              <a:t>function </a:t>
            </a:r>
            <a:r>
              <a:rPr lang="en-US" dirty="0" err="1" smtClean="0"/>
              <a:t>decls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87438" y="2493824"/>
            <a:ext cx="3241964" cy="4156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list </a:t>
            </a:r>
            <a:r>
              <a:rPr lang="en-US" dirty="0" err="1" smtClean="0"/>
              <a:t>comprehs</a:t>
            </a:r>
            <a:r>
              <a:rPr lang="en-US" dirty="0" smtClean="0"/>
              <a:t>:</a:t>
            </a:r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-guards</a:t>
            </a:r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-generators</a:t>
            </a:r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-local bindings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33312" y="2493824"/>
            <a:ext cx="1849582" cy="4156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let</a:t>
            </a:r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let*</a:t>
            </a:r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 smtClean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err="1" smtClean="0"/>
              <a:t>letrec</a:t>
            </a:r>
            <a:endParaRPr lang="en-US" dirty="0" smtClean="0"/>
          </a:p>
          <a:p>
            <a:pPr marL="0" indent="0">
              <a:spcBef>
                <a:spcPts val="168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dirty="0" smtClean="0"/>
              <a:t>do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4" y="1193344"/>
            <a:ext cx="1183665" cy="1114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20" y="1076158"/>
            <a:ext cx="1231900" cy="1231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90222" y="1414376"/>
            <a:ext cx="12832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R5RS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670964" y="5715000"/>
            <a:ext cx="831272" cy="290946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665019" y="606360"/>
            <a:ext cx="2265216" cy="69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u="sng" dirty="0" err="1" smtClean="0"/>
              <a:t>Pyret</a:t>
            </a:r>
            <a:endParaRPr lang="en-US" u="sng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643017" y="606359"/>
            <a:ext cx="2265216" cy="69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u="sng" dirty="0" smtClean="0"/>
              <a:t>Haskell</a:t>
            </a:r>
            <a:endParaRPr lang="en-US" u="sng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525490" y="634538"/>
            <a:ext cx="1953491" cy="72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8"/>
              </a:spcBef>
              <a:buFont typeface="Arial"/>
              <a:buNone/>
            </a:pPr>
            <a:r>
              <a:rPr lang="en-US" u="sng" smtClean="0"/>
              <a:t>Scheme</a:t>
            </a:r>
            <a:endParaRPr lang="en-US" u="sng" dirty="0"/>
          </a:p>
        </p:txBody>
      </p:sp>
      <p:sp>
        <p:nvSpPr>
          <p:cNvPr id="26" name="Rounded Rectangle 25"/>
          <p:cNvSpPr/>
          <p:nvPr/>
        </p:nvSpPr>
        <p:spPr>
          <a:xfrm>
            <a:off x="2099867" y="2039612"/>
            <a:ext cx="4782065" cy="1309351"/>
          </a:xfrm>
          <a:prstGeom prst="roundRect">
            <a:avLst/>
          </a:prstGeom>
          <a:ln>
            <a:headEnd type="none"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~500 lines</a:t>
            </a:r>
          </a:p>
          <a:p>
            <a:pPr algn="ctr"/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(mostly core scope rules)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316620" y="3617466"/>
            <a:ext cx="2175571" cy="816534"/>
          </a:xfrm>
          <a:prstGeom prst="roundRect">
            <a:avLst/>
          </a:prstGeom>
          <a:ln>
            <a:headEnd type="none"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mtClean="0">
                <a:latin typeface="Avenir Book" charset="0"/>
                <a:ea typeface="Avenir Book" charset="0"/>
                <a:cs typeface="Avenir Book" charset="0"/>
              </a:rPr>
              <a:t>4ms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aspects of programming </a:t>
            </a:r>
            <a:r>
              <a:rPr lang="en-US" dirty="0" smtClean="0"/>
              <a:t>languages—in </a:t>
            </a:r>
            <a:r>
              <a:rPr lang="en-US" dirty="0"/>
              <a:t>particular </a:t>
            </a:r>
            <a:r>
              <a:rPr lang="en-US" dirty="0" smtClean="0"/>
              <a:t>evaluation steps</a:t>
            </a:r>
            <a:r>
              <a:rPr lang="en-US" dirty="0"/>
              <a:t>, scope rules,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type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rules</a:t>
            </a:r>
            <a:r>
              <a:rPr lang="en-US" dirty="0"/>
              <a:t>—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non-trivially </a:t>
            </a:r>
            <a:r>
              <a:rPr lang="en-US" i="1" dirty="0" err="1" smtClean="0"/>
              <a:t>resugared</a:t>
            </a:r>
            <a:r>
              <a:rPr lang="en-US" dirty="0" smtClean="0"/>
              <a:t> </a:t>
            </a:r>
            <a:r>
              <a:rPr lang="en-US" dirty="0"/>
              <a:t>from core to surface </a:t>
            </a:r>
            <a:r>
              <a:rPr lang="en-US" dirty="0" smtClean="0"/>
              <a:t>language, restoring the abstraction </a:t>
            </a:r>
            <a:r>
              <a:rPr lang="en-US" dirty="0"/>
              <a:t>provided by syntactic sugar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85800" y="480853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type rules for </a:t>
            </a:r>
            <a:r>
              <a:rPr 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surface language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given type rules for </a:t>
            </a:r>
            <a:r>
              <a:rPr 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core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and sugar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110658"/>
            <a:ext cx="8839200" cy="123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64672"/>
            <a:ext cx="87249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0622"/>
            <a:ext cx="9144000" cy="1196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487794"/>
            <a:ext cx="7061200" cy="63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Oval Callout 7"/>
          <p:cNvSpPr/>
          <p:nvPr/>
        </p:nvSpPr>
        <p:spPr>
          <a:xfrm>
            <a:off x="1494108" y="4112934"/>
            <a:ext cx="2372628" cy="1137155"/>
          </a:xfrm>
          <a:prstGeom prst="wedgeEllipseCallout">
            <a:avLst>
              <a:gd name="adj1" fmla="val -74350"/>
              <a:gd name="adj2" fmla="val 693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Interesting</a:t>
            </a:r>
            <a:br>
              <a:rPr lang="en-US" sz="2400" dirty="0" smtClean="0">
                <a:latin typeface="Avenir Book"/>
                <a:cs typeface="Avenir Book"/>
              </a:rPr>
            </a:br>
            <a:r>
              <a:rPr lang="en-US" sz="2400" dirty="0" smtClean="0">
                <a:latin typeface="Avenir Book"/>
                <a:cs typeface="Avenir Book"/>
              </a:rPr>
              <a:t>part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1494108" y="2528800"/>
            <a:ext cx="2372628" cy="1137155"/>
          </a:xfrm>
          <a:prstGeom prst="wedgeEllipseCallout">
            <a:avLst>
              <a:gd name="adj1" fmla="val -74350"/>
              <a:gd name="adj2" fmla="val 693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Not very</a:t>
            </a:r>
            <a:br>
              <a:rPr lang="en-US" sz="2400" dirty="0" smtClean="0">
                <a:latin typeface="Avenir Book"/>
                <a:cs typeface="Avenir Book"/>
              </a:rPr>
            </a:br>
            <a:r>
              <a:rPr lang="en-US" sz="2400" dirty="0" smtClean="0">
                <a:latin typeface="Avenir Book"/>
                <a:cs typeface="Avenir Book"/>
              </a:rPr>
              <a:t>useful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167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08781" y="2546086"/>
            <a:ext cx="8361386" cy="1441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548"/>
            <a:ext cx="9144000" cy="1531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571" y="202780"/>
            <a:ext cx="2362600" cy="55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0597" y="202780"/>
            <a:ext cx="2343097" cy="55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4286" y="202780"/>
            <a:ext cx="2353125" cy="55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4571" y="339677"/>
            <a:ext cx="8051301" cy="85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085"/>
            <a:ext cx="9144000" cy="20341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4015" y="3101344"/>
            <a:ext cx="2510258" cy="39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86147" y="3101344"/>
            <a:ext cx="1875313" cy="39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01084" y="2820747"/>
            <a:ext cx="3750621" cy="679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5888" y="2421474"/>
            <a:ext cx="4385571" cy="679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196" y="3322867"/>
            <a:ext cx="8874510" cy="680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6824" y="2480546"/>
            <a:ext cx="2185401" cy="798029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923721" y="2480546"/>
            <a:ext cx="2185401" cy="798029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992108"/>
            <a:ext cx="7493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1" animBg="1"/>
      <p:bldP spid="10" grpId="0" animBg="1"/>
      <p:bldP spid="11" grpId="0" animBg="1"/>
      <p:bldP spid="12" grpId="0" animBg="1"/>
      <p:bldP spid="14" grpId="0" animBg="1"/>
      <p:bldP spid="15" grpId="1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46"/>
            <a:ext cx="9144000" cy="11169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1207" y="1033607"/>
            <a:ext cx="8051301" cy="85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0278" y="266334"/>
            <a:ext cx="4955124" cy="85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8066"/>
            <a:ext cx="9144000" cy="14164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534" y="3123497"/>
            <a:ext cx="1432327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7" name="Oval 6"/>
          <p:cNvSpPr/>
          <p:nvPr/>
        </p:nvSpPr>
        <p:spPr>
          <a:xfrm>
            <a:off x="1461861" y="2744239"/>
            <a:ext cx="3632495" cy="66457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5094356" y="2532767"/>
            <a:ext cx="2052509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3075" y="2924124"/>
            <a:ext cx="1432327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47157" y="3408809"/>
            <a:ext cx="1432327" cy="66457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509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63"/>
            <a:ext cx="9144000" cy="141640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747157" y="986806"/>
            <a:ext cx="1432327" cy="66457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1636"/>
            <a:ext cx="9144000" cy="118420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16" name="U-Turn Arrow 15"/>
          <p:cNvSpPr/>
          <p:nvPr/>
        </p:nvSpPr>
        <p:spPr>
          <a:xfrm>
            <a:off x="5891734" y="2333381"/>
            <a:ext cx="1949144" cy="498719"/>
          </a:xfrm>
          <a:prstGeom prst="utur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643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Desugaring </a:t>
            </a:r>
            <a:r>
              <a:rPr lang="en-US" u="sng" dirty="0" smtClean="0"/>
              <a:t>in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famously in Lisp family: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(define-syntax let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(syntax-rules ()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[(let ((v e) …) b …)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((lambda (v …) b …) e …)]))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65"/>
            <a:ext cx="9144000" cy="141640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534" y="701496"/>
            <a:ext cx="1432327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5094356" y="110766"/>
            <a:ext cx="2052509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3075" y="502123"/>
            <a:ext cx="1432327" cy="66457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65264" y="2146850"/>
            <a:ext cx="5181601" cy="939800"/>
            <a:chOff x="1965264" y="2146850"/>
            <a:chExt cx="5181601" cy="939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265" y="2146850"/>
              <a:ext cx="5181600" cy="9398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965264" y="2835501"/>
              <a:ext cx="2184051" cy="251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venir Book"/>
                <a:cs typeface="Avenir Book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5500" y="3525564"/>
            <a:ext cx="7493000" cy="990600"/>
            <a:chOff x="825500" y="3525564"/>
            <a:chExt cx="7493000" cy="990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500" y="3525564"/>
              <a:ext cx="7493000" cy="9906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25500" y="4277040"/>
              <a:ext cx="636361" cy="239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venir Book"/>
                <a:cs typeface="Avenir Book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4899656"/>
            <a:ext cx="3937000" cy="11938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Bent-Up Arrow 20"/>
          <p:cNvSpPr/>
          <p:nvPr/>
        </p:nvSpPr>
        <p:spPr>
          <a:xfrm flipH="1">
            <a:off x="5493046" y="6093456"/>
            <a:ext cx="766899" cy="537482"/>
          </a:xfrm>
          <a:prstGeom prst="bent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9487" y="6365110"/>
            <a:ext cx="188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any surface term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578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46"/>
            <a:ext cx="9144000" cy="1116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8066"/>
            <a:ext cx="9144000" cy="1416405"/>
          </a:xfrm>
          <a:prstGeom prst="rect">
            <a:avLst/>
          </a:prstGeom>
        </p:spPr>
      </p:pic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781550"/>
            <a:ext cx="8496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3" y="246259"/>
            <a:ext cx="6034821" cy="13334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3" y="3296988"/>
            <a:ext cx="8862312" cy="16575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694" y="2076410"/>
            <a:ext cx="4838700" cy="7239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794" y="5451188"/>
            <a:ext cx="54356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316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9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</a:t>
            </a:r>
            <a:r>
              <a:rPr lang="en-US" dirty="0" err="1" smtClean="0"/>
              <a:t>Resugaring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Automatically infer language scope rules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scope as a preorder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binding 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scope inference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reformulation of </a:t>
            </a:r>
            <a:r>
              <a:rPr lang="en-US" dirty="0" smtClean="0">
                <a:latin typeface="Avenir Book"/>
                <a:cs typeface="Avenir Book"/>
              </a:rPr>
              <a:t>hygiene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6500" y="5316496"/>
            <a:ext cx="2492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with Mitch Wand</a:t>
            </a:r>
          </a:p>
        </p:txBody>
      </p:sp>
    </p:spTree>
    <p:extLst>
      <p:ext uri="{BB962C8B-B14F-4D97-AF65-F5344CB8AC3E}">
        <p14:creationId xmlns:p14="http://schemas.microsoft.com/office/powerpoint/2010/main" val="399358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Desugaring in Perspective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View from the 1990s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Macro systems are for</a:t>
            </a:r>
          </a:p>
          <a:p>
            <a:r>
              <a:rPr lang="en-US" dirty="0" smtClean="0"/>
              <a:t>C</a:t>
            </a:r>
          </a:p>
          <a:p>
            <a:pPr lvl="1"/>
            <a:r>
              <a:rPr lang="en-US" i="1" dirty="0" smtClean="0"/>
              <a:t>a bad hack that complicates debugging</a:t>
            </a:r>
          </a:p>
          <a:p>
            <a:r>
              <a:rPr lang="en-US" dirty="0"/>
              <a:t>C++ (templates)</a:t>
            </a:r>
          </a:p>
          <a:p>
            <a:pPr lvl="1"/>
            <a:r>
              <a:rPr lang="en-US" i="1" dirty="0" smtClean="0"/>
              <a:t>a clever</a:t>
            </a:r>
            <a:r>
              <a:rPr lang="en-US" i="1" dirty="0"/>
              <a:t> </a:t>
            </a:r>
            <a:r>
              <a:rPr lang="en-US" i="1" dirty="0" smtClean="0"/>
              <a:t>hack leading to painful errors</a:t>
            </a:r>
            <a:endParaRPr lang="en-US" i="1" dirty="0"/>
          </a:p>
          <a:p>
            <a:r>
              <a:rPr lang="en-US" dirty="0" err="1" smtClean="0"/>
              <a:t>Lispy</a:t>
            </a:r>
            <a:r>
              <a:rPr lang="en-US" dirty="0" smtClean="0"/>
              <a:t> languages</a:t>
            </a:r>
          </a:p>
          <a:p>
            <a:pPr lvl="1"/>
            <a:r>
              <a:rPr lang="en-US" i="1" smtClean="0"/>
              <a:t>(a ((fringe)) (((idea))))</a:t>
            </a:r>
            <a:endParaRPr lang="en-US" i="1" dirty="0" smtClean="0"/>
          </a:p>
          <a:p>
            <a:pPr marL="0" indent="0" algn="ctr">
              <a:buNone/>
            </a:pPr>
            <a:r>
              <a:rPr lang="en-US" dirty="0" smtClean="0"/>
              <a:t>An untouchable idea!</a:t>
            </a:r>
          </a:p>
        </p:txBody>
      </p:sp>
    </p:spTree>
    <p:extLst>
      <p:ext uri="{BB962C8B-B14F-4D97-AF65-F5344CB8AC3E}">
        <p14:creationId xmlns:p14="http://schemas.microsoft.com/office/powerpoint/2010/main" val="213187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49" y="1839505"/>
            <a:ext cx="1338389" cy="1338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7" y="3189631"/>
            <a:ext cx="1338389" cy="1338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89" y="1839505"/>
            <a:ext cx="1350126" cy="1350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808616"/>
            <a:ext cx="1986756" cy="13434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946" y="1944294"/>
            <a:ext cx="1245337" cy="12453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541" y="4333785"/>
            <a:ext cx="6045200" cy="217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679" y="2908916"/>
            <a:ext cx="1233156" cy="12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Desugaring is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Desugaring </a:t>
            </a:r>
            <a:r>
              <a:rPr lang="en-US" u="sng" dirty="0" smtClean="0"/>
              <a:t>in</a:t>
            </a:r>
            <a:r>
              <a:rPr lang="en-US" dirty="0" smtClean="0"/>
              <a:t> languages on the rise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Desugaring </a:t>
            </a:r>
            <a:r>
              <a:rPr lang="en-US" u="sng" dirty="0" smtClean="0"/>
              <a:t>for</a:t>
            </a:r>
            <a:r>
              <a:rPr lang="en-US" dirty="0" smtClean="0"/>
              <a:t> languages is widespread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Tested semantics is a growing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4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520" y="860451"/>
            <a:ext cx="103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x + 2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520" y="2685958"/>
            <a:ext cx="255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[x*x | x &lt;- l]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632" y="4511464"/>
            <a:ext cx="119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x or 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1331" y="860451"/>
            <a:ext cx="2215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  <a:latin typeface="Consolas"/>
                <a:cs typeface="Consolas"/>
              </a:rPr>
              <a:t>x.__add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__(2)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1331" y="2685958"/>
            <a:ext cx="306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map (\x -&gt; x*x) 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1331" y="4511464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let t = x in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 if t then t else 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82453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82453" y="2594474"/>
            <a:ext cx="1249586" cy="379718"/>
            <a:chOff x="3482453" y="758016"/>
            <a:chExt cx="1249586" cy="37971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82453" y="4369043"/>
            <a:ext cx="1249586" cy="379718"/>
            <a:chOff x="3482453" y="758016"/>
            <a:chExt cx="1249586" cy="37971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08" y="1158221"/>
            <a:ext cx="978251" cy="978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93" y="2856348"/>
            <a:ext cx="1065221" cy="1065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48" y="4838639"/>
            <a:ext cx="1071189" cy="10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429" y="413511"/>
            <a:ext cx="7172835" cy="612881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Resugaring</a:t>
            </a:r>
            <a:r>
              <a:rPr lang="en-US" dirty="0"/>
              <a:t>: Lifting Evaluation Sequences through Syntactic </a:t>
            </a:r>
            <a:r>
              <a:rPr lang="en-US" dirty="0" smtClean="0"/>
              <a:t>Sugar</a:t>
            </a:r>
            <a:br>
              <a:rPr lang="en-US" dirty="0" smtClean="0"/>
            </a:br>
            <a:r>
              <a:rPr lang="en-US" i="1" dirty="0" smtClean="0"/>
              <a:t>PLDI </a:t>
            </a:r>
            <a:r>
              <a:rPr lang="en-US" i="1" dirty="0"/>
              <a:t>2014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Hygienic </a:t>
            </a:r>
            <a:r>
              <a:rPr lang="en-US" dirty="0" err="1"/>
              <a:t>Resugaring</a:t>
            </a:r>
            <a:r>
              <a:rPr lang="en-US" dirty="0"/>
              <a:t> of Compositional </a:t>
            </a:r>
            <a:r>
              <a:rPr lang="en-US" dirty="0" smtClean="0"/>
              <a:t>Desugaring</a:t>
            </a:r>
            <a:br>
              <a:rPr lang="en-US" dirty="0" smtClean="0"/>
            </a:br>
            <a:r>
              <a:rPr lang="en-US" i="1" dirty="0" smtClean="0"/>
              <a:t>ICFP 2015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Slimming </a:t>
            </a:r>
            <a:r>
              <a:rPr lang="en-US" dirty="0"/>
              <a:t>Languages by Reducing Sugar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Case for Semantics-</a:t>
            </a:r>
            <a:r>
              <a:rPr lang="en-US" dirty="0" smtClean="0"/>
              <a:t>Altering Transformations</a:t>
            </a:r>
            <a:br>
              <a:rPr lang="en-US" dirty="0" smtClean="0"/>
            </a:br>
            <a:r>
              <a:rPr lang="en-US" i="1" dirty="0" smtClean="0"/>
              <a:t>Onward</a:t>
            </a:r>
            <a:r>
              <a:rPr lang="en-US" i="1" dirty="0"/>
              <a:t>! </a:t>
            </a:r>
            <a:r>
              <a:rPr lang="en-US" i="1" dirty="0" smtClean="0"/>
              <a:t>2015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Inferring </a:t>
            </a:r>
            <a:r>
              <a:rPr lang="en-US" dirty="0"/>
              <a:t>Scope through Syntactic </a:t>
            </a:r>
            <a:r>
              <a:rPr lang="en-US" dirty="0" smtClean="0"/>
              <a:t>Sugar</a:t>
            </a:r>
            <a:br>
              <a:rPr lang="en-US" dirty="0" smtClean="0"/>
            </a:br>
            <a:r>
              <a:rPr lang="en-US" i="1" dirty="0" smtClean="0"/>
              <a:t>ICFP 2017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Inferring Type Rules for Syntactic </a:t>
            </a:r>
            <a:r>
              <a:rPr lang="en-US" dirty="0" smtClean="0"/>
              <a:t>Sugar</a:t>
            </a:r>
            <a:br>
              <a:rPr lang="en-US" dirty="0" smtClean="0"/>
            </a:br>
            <a:r>
              <a:rPr lang="en-US" i="1" dirty="0" smtClean="0"/>
              <a:t>PLDI 2018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7335265" y="0"/>
            <a:ext cx="1706673" cy="1706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4978" t="23334" r="14599" b="46431"/>
          <a:stretch/>
        </p:blipFill>
        <p:spPr>
          <a:xfrm>
            <a:off x="4209558" y="3722904"/>
            <a:ext cx="500876" cy="501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3264519" y="1125645"/>
            <a:ext cx="500876" cy="500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408" t="19067" r="9934" b="33263"/>
          <a:stretch/>
        </p:blipFill>
        <p:spPr>
          <a:xfrm>
            <a:off x="5154597" y="3723468"/>
            <a:ext cx="507833" cy="47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3264519" y="2134239"/>
            <a:ext cx="500876" cy="5008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3264519" y="3723468"/>
            <a:ext cx="500876" cy="5008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3264519" y="5713964"/>
            <a:ext cx="500876" cy="500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4316" t="25783" r="39148" b="44825"/>
          <a:stretch/>
        </p:blipFill>
        <p:spPr>
          <a:xfrm>
            <a:off x="3264519" y="4718228"/>
            <a:ext cx="500876" cy="5008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17782"/>
          <a:stretch/>
        </p:blipFill>
        <p:spPr>
          <a:xfrm>
            <a:off x="4209558" y="4718228"/>
            <a:ext cx="546214" cy="5209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02919" y="1706437"/>
            <a:ext cx="1352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Justin</a:t>
            </a:r>
            <a:br>
              <a:rPr lang="en-US" sz="2400" dirty="0" smtClean="0">
                <a:latin typeface="Avenir Book"/>
                <a:cs typeface="Avenir Book"/>
              </a:rPr>
            </a:br>
            <a:r>
              <a:rPr lang="en-US" sz="2400" dirty="0" err="1" smtClean="0">
                <a:latin typeface="Avenir Book"/>
                <a:cs typeface="Avenir Book"/>
              </a:rPr>
              <a:t>Pombrio</a:t>
            </a:r>
            <a:endParaRPr lang="en-US" sz="2400" dirty="0" smtClean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9595" y="2679350"/>
            <a:ext cx="10572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venir Book"/>
                <a:cs typeface="Avenir Book"/>
              </a:rPr>
              <a:t>Junsong</a:t>
            </a:r>
            <a:r>
              <a:rPr lang="en-US" dirty="0">
                <a:latin typeface="Avenir Book"/>
                <a:cs typeface="Avenir Book"/>
              </a:rPr>
              <a:t/>
            </a:r>
            <a:br>
              <a:rPr lang="en-US" dirty="0">
                <a:latin typeface="Avenir Book"/>
                <a:cs typeface="Avenir Book"/>
              </a:rPr>
            </a:br>
            <a:r>
              <a:rPr lang="en-US" dirty="0">
                <a:latin typeface="Avenir Book"/>
                <a:cs typeface="Avenir Book"/>
              </a:rPr>
              <a:t>Li</a:t>
            </a:r>
          </a:p>
          <a:p>
            <a:pPr algn="ctr"/>
            <a:endParaRPr lang="en-US" dirty="0" smtClean="0">
              <a:latin typeface="Avenir Book"/>
              <a:cs typeface="Avenir Book"/>
            </a:endParaRP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Joe</a:t>
            </a:r>
            <a:br>
              <a:rPr lang="en-US" dirty="0" smtClean="0">
                <a:latin typeface="Avenir Book"/>
                <a:cs typeface="Avenir Book"/>
              </a:rPr>
            </a:br>
            <a:r>
              <a:rPr lang="en-US" dirty="0" err="1" smtClean="0">
                <a:latin typeface="Avenir Book"/>
                <a:cs typeface="Avenir Book"/>
              </a:rPr>
              <a:t>Politz</a:t>
            </a:r>
            <a:endParaRPr lang="en-US" dirty="0">
              <a:latin typeface="Avenir Book"/>
              <a:cs typeface="Avenir Book"/>
            </a:endParaRPr>
          </a:p>
          <a:p>
            <a:pPr algn="ctr"/>
            <a:endParaRPr lang="en-US" dirty="0">
              <a:latin typeface="Avenir Book"/>
              <a:cs typeface="Avenir Book"/>
            </a:endParaRP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Ben</a:t>
            </a:r>
            <a:br>
              <a:rPr lang="en-US" dirty="0" smtClean="0">
                <a:latin typeface="Avenir Book"/>
                <a:cs typeface="Avenir Book"/>
              </a:rPr>
            </a:br>
            <a:r>
              <a:rPr lang="en-US" dirty="0" smtClean="0">
                <a:latin typeface="Avenir Book"/>
                <a:cs typeface="Avenir Book"/>
              </a:rPr>
              <a:t>Lerner</a:t>
            </a:r>
          </a:p>
          <a:p>
            <a:pPr algn="ctr"/>
            <a:endParaRPr lang="en-US" dirty="0">
              <a:latin typeface="Avenir Book"/>
              <a:cs typeface="Avenir Book"/>
            </a:endParaRP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Liam</a:t>
            </a:r>
            <a:br>
              <a:rPr lang="en-US" dirty="0" smtClean="0">
                <a:latin typeface="Avenir Book"/>
                <a:cs typeface="Avenir Book"/>
              </a:rPr>
            </a:br>
            <a:r>
              <a:rPr lang="en-US" dirty="0" err="1" smtClean="0">
                <a:latin typeface="Avenir Book"/>
                <a:cs typeface="Avenir Book"/>
              </a:rPr>
              <a:t>Elberty</a:t>
            </a:r>
            <a:endParaRPr lang="en-US" dirty="0" smtClean="0">
              <a:latin typeface="Avenir Book"/>
              <a:cs typeface="Avenir Book"/>
            </a:endParaRPr>
          </a:p>
          <a:p>
            <a:pPr algn="ctr"/>
            <a:r>
              <a:rPr lang="en-US" dirty="0">
                <a:latin typeface="Avenir Book"/>
                <a:cs typeface="Avenir Book"/>
              </a:rPr>
              <a:t/>
            </a:r>
            <a:br>
              <a:rPr lang="en-US" dirty="0">
                <a:latin typeface="Avenir Book"/>
                <a:cs typeface="Avenir Book"/>
              </a:rPr>
            </a:br>
            <a:r>
              <a:rPr lang="en-US" dirty="0" smtClean="0">
                <a:latin typeface="Avenir Book"/>
                <a:cs typeface="Avenir Book"/>
              </a:rPr>
              <a:t>Mitch</a:t>
            </a:r>
            <a:br>
              <a:rPr lang="en-US" dirty="0" smtClean="0">
                <a:latin typeface="Avenir Book"/>
                <a:cs typeface="Avenir Book"/>
              </a:rPr>
            </a:br>
            <a:r>
              <a:rPr lang="en-US" dirty="0" smtClean="0">
                <a:latin typeface="Avenir Book"/>
                <a:cs typeface="Avenir Book"/>
              </a:rPr>
              <a:t>Wand</a:t>
            </a:r>
          </a:p>
        </p:txBody>
      </p:sp>
    </p:spTree>
    <p:extLst>
      <p:ext uri="{BB962C8B-B14F-4D97-AF65-F5344CB8AC3E}">
        <p14:creationId xmlns:p14="http://schemas.microsoft.com/office/powerpoint/2010/main" val="326564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Not to Like?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42" y="105829"/>
            <a:ext cx="5416291" cy="2246769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/>
                <a:cs typeface="Consolas"/>
              </a:rPr>
              <a:t>typedef</a:t>
            </a:r>
            <a:r>
              <a:rPr lang="en-US" sz="1400" dirty="0">
                <a:latin typeface="Consolas"/>
                <a:cs typeface="Consolas"/>
              </a:rPr>
              <a:t> map&lt;</a:t>
            </a:r>
            <a:r>
              <a:rPr lang="en-US" sz="1400" dirty="0" err="1">
                <a:latin typeface="Consolas"/>
                <a:cs typeface="Consolas"/>
              </a:rPr>
              <a:t>int</a:t>
            </a:r>
            <a:r>
              <a:rPr lang="en-US" sz="1400" dirty="0">
                <a:latin typeface="Consolas"/>
                <a:cs typeface="Consolas"/>
              </a:rPr>
              <a:t>, double&gt; </a:t>
            </a:r>
            <a:r>
              <a:rPr lang="en-US" sz="1400" dirty="0" err="1">
                <a:latin typeface="Consolas"/>
                <a:cs typeface="Consolas"/>
              </a:rPr>
              <a:t>valmap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err="1">
                <a:latin typeface="Consolas"/>
                <a:cs typeface="Consolas"/>
              </a:rPr>
              <a:t>valmap</a:t>
            </a:r>
            <a:r>
              <a:rPr lang="en-US" sz="1400" dirty="0">
                <a:latin typeface="Consolas"/>
                <a:cs typeface="Consolas"/>
              </a:rPr>
              <a:t> m;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for (</a:t>
            </a:r>
            <a:r>
              <a:rPr lang="en-US" sz="1400" dirty="0" err="1">
                <a:latin typeface="Consolas"/>
                <a:cs typeface="Consolas"/>
              </a:rPr>
              <a:t>int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= 0; 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&lt; NVALS; 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++)</a:t>
            </a: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>
                <a:latin typeface="Consolas"/>
                <a:cs typeface="Consolas"/>
              </a:rPr>
              <a:t>m.insert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make_pair</a:t>
            </a:r>
            <a:r>
              <a:rPr lang="en-US" sz="1400" dirty="0">
                <a:latin typeface="Consolas"/>
                <a:cs typeface="Consolas"/>
              </a:rPr>
              <a:t>(values[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], </a:t>
            </a:r>
            <a:r>
              <a:rPr lang="en-US" sz="1400" dirty="0" err="1">
                <a:latin typeface="Consolas"/>
                <a:cs typeface="Consolas"/>
              </a:rPr>
              <a:t>pow</a:t>
            </a:r>
            <a:r>
              <a:rPr lang="en-US" sz="1400" dirty="0">
                <a:latin typeface="Consolas"/>
                <a:cs typeface="Consolas"/>
              </a:rPr>
              <a:t>(values[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], .5)));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err="1">
                <a:latin typeface="Consolas"/>
                <a:cs typeface="Consolas"/>
              </a:rPr>
              <a:t>valmap</a:t>
            </a:r>
            <a:r>
              <a:rPr lang="en-US" sz="1400" dirty="0">
                <a:latin typeface="Consolas"/>
                <a:cs typeface="Consolas"/>
              </a:rPr>
              <a:t>::iterator it = 100;</a:t>
            </a:r>
          </a:p>
          <a:p>
            <a:r>
              <a:rPr lang="en-US" sz="1400" dirty="0" err="1">
                <a:latin typeface="Consolas"/>
                <a:cs typeface="Consolas"/>
              </a:rPr>
              <a:t>valmap</a:t>
            </a:r>
            <a:r>
              <a:rPr lang="en-US" sz="1400" dirty="0">
                <a:latin typeface="Consolas"/>
                <a:cs typeface="Consolas"/>
              </a:rPr>
              <a:t>::iterator it2(100);</a:t>
            </a:r>
          </a:p>
          <a:p>
            <a:r>
              <a:rPr lang="en-US" sz="1400" dirty="0" err="1">
                <a:latin typeface="Consolas"/>
                <a:cs typeface="Consolas"/>
              </a:rPr>
              <a:t>m.insert</a:t>
            </a:r>
            <a:r>
              <a:rPr lang="en-US" sz="1400" dirty="0">
                <a:latin typeface="Consolas"/>
                <a:cs typeface="Consolas"/>
              </a:rPr>
              <a:t>(1,2);</a:t>
            </a:r>
            <a:endParaRPr lang="en-US" sz="1400" dirty="0" smtClean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50864" y="2099404"/>
            <a:ext cx="5817831" cy="47089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venir Book"/>
                <a:cs typeface="Avenir Book"/>
              </a:rPr>
              <a:t>rtmap.cpp</a:t>
            </a:r>
            <a:r>
              <a:rPr lang="en-US" sz="1200" dirty="0">
                <a:latin typeface="Avenir Book"/>
                <a:cs typeface="Avenir Book"/>
              </a:rPr>
              <a:t>: In function `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 main()':</a:t>
            </a:r>
          </a:p>
          <a:p>
            <a:r>
              <a:rPr lang="en-US" sz="1200" dirty="0">
                <a:latin typeface="Avenir Book"/>
                <a:cs typeface="Avenir Book"/>
              </a:rPr>
              <a:t>rtmap.cpp:19: invalid conversion from `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' to `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Rb_tree_node</a:t>
            </a:r>
            <a:r>
              <a:rPr lang="en-US" sz="1200" dirty="0">
                <a:latin typeface="Avenir Book"/>
                <a:cs typeface="Avenir Book"/>
              </a:rPr>
              <a:t>&lt;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 &gt;*'</a:t>
            </a:r>
          </a:p>
          <a:p>
            <a:r>
              <a:rPr lang="en-US" sz="1200" dirty="0">
                <a:latin typeface="Avenir Book"/>
                <a:cs typeface="Avenir Book"/>
              </a:rPr>
              <a:t>rtmap.cpp:19:   initializing argument 1 of `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Rb_tree_iterator</a:t>
            </a:r>
            <a:r>
              <a:rPr lang="en-US" sz="1200" dirty="0">
                <a:latin typeface="Avenir Book"/>
                <a:cs typeface="Avenir Book"/>
              </a:rPr>
              <a:t>&lt;_Val, _Ref,</a:t>
            </a:r>
          </a:p>
          <a:p>
            <a:r>
              <a:rPr lang="en-US" sz="1200" dirty="0">
                <a:latin typeface="Avenir Book"/>
                <a:cs typeface="Avenir Book"/>
              </a:rPr>
              <a:t>  _</a:t>
            </a:r>
            <a:r>
              <a:rPr lang="en-US" sz="1200" dirty="0" err="1">
                <a:latin typeface="Avenir Book"/>
                <a:cs typeface="Avenir Book"/>
              </a:rPr>
              <a:t>Ptr</a:t>
            </a:r>
            <a:r>
              <a:rPr lang="en-US" sz="1200" dirty="0">
                <a:latin typeface="Avenir Book"/>
                <a:cs typeface="Avenir Book"/>
              </a:rPr>
              <a:t>&gt;::_</a:t>
            </a:r>
            <a:r>
              <a:rPr lang="en-US" sz="1200" dirty="0" err="1">
                <a:latin typeface="Avenir Book"/>
                <a:cs typeface="Avenir Book"/>
              </a:rPr>
              <a:t>Rb_tree_iterator</a:t>
            </a:r>
            <a:r>
              <a:rPr lang="en-US" sz="1200" dirty="0">
                <a:latin typeface="Avenir Book"/>
                <a:cs typeface="Avenir Book"/>
              </a:rPr>
              <a:t>(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Rb_tree_node</a:t>
            </a:r>
            <a:r>
              <a:rPr lang="en-US" sz="1200" dirty="0">
                <a:latin typeface="Avenir Book"/>
                <a:cs typeface="Avenir Book"/>
              </a:rPr>
              <a:t>&lt;_Val&gt;*) [with _Val =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double&gt;, _Ref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double&gt;&amp;, _</a:t>
            </a:r>
            <a:r>
              <a:rPr lang="en-US" sz="1200" dirty="0" err="1">
                <a:latin typeface="Avenir Book"/>
                <a:cs typeface="Avenir Book"/>
              </a:rPr>
              <a:t>Ptr</a:t>
            </a:r>
            <a:r>
              <a:rPr lang="en-US" sz="1200" dirty="0">
                <a:latin typeface="Avenir Book"/>
                <a:cs typeface="Avenir Book"/>
              </a:rPr>
              <a:t> =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double&gt;*]'</a:t>
            </a:r>
          </a:p>
          <a:p>
            <a:r>
              <a:rPr lang="en-US" sz="1200" dirty="0">
                <a:latin typeface="Avenir Book"/>
                <a:cs typeface="Avenir Book"/>
              </a:rPr>
              <a:t>rtmap.cpp:20: invalid conversion from `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' to `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Rb_tree_node</a:t>
            </a:r>
            <a:r>
              <a:rPr lang="en-US" sz="1200" dirty="0">
                <a:latin typeface="Avenir Book"/>
                <a:cs typeface="Avenir Book"/>
              </a:rPr>
              <a:t>&lt;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 &gt;*'</a:t>
            </a:r>
          </a:p>
          <a:p>
            <a:r>
              <a:rPr lang="en-US" sz="1200" dirty="0">
                <a:latin typeface="Avenir Book"/>
                <a:cs typeface="Avenir Book"/>
              </a:rPr>
              <a:t>rtmap.cpp:20:   initializing argument 1 of `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Rb_tree_iterator</a:t>
            </a:r>
            <a:r>
              <a:rPr lang="en-US" sz="1200" dirty="0">
                <a:latin typeface="Avenir Book"/>
                <a:cs typeface="Avenir Book"/>
              </a:rPr>
              <a:t>&lt;_Val, _Ref,</a:t>
            </a:r>
          </a:p>
          <a:p>
            <a:r>
              <a:rPr lang="en-US" sz="1200" dirty="0">
                <a:latin typeface="Avenir Book"/>
                <a:cs typeface="Avenir Book"/>
              </a:rPr>
              <a:t>  _</a:t>
            </a:r>
            <a:r>
              <a:rPr lang="en-US" sz="1200" dirty="0" err="1">
                <a:latin typeface="Avenir Book"/>
                <a:cs typeface="Avenir Book"/>
              </a:rPr>
              <a:t>Ptr</a:t>
            </a:r>
            <a:r>
              <a:rPr lang="en-US" sz="1200" dirty="0">
                <a:latin typeface="Avenir Book"/>
                <a:cs typeface="Avenir Book"/>
              </a:rPr>
              <a:t>&gt;::_</a:t>
            </a:r>
            <a:r>
              <a:rPr lang="en-US" sz="1200" dirty="0" err="1">
                <a:latin typeface="Avenir Book"/>
                <a:cs typeface="Avenir Book"/>
              </a:rPr>
              <a:t>Rb_tree_iterator</a:t>
            </a:r>
            <a:r>
              <a:rPr lang="en-US" sz="1200" dirty="0">
                <a:latin typeface="Avenir Book"/>
                <a:cs typeface="Avenir Book"/>
              </a:rPr>
              <a:t>(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Rb_tree_node</a:t>
            </a:r>
            <a:r>
              <a:rPr lang="en-US" sz="1200" dirty="0">
                <a:latin typeface="Avenir Book"/>
                <a:cs typeface="Avenir Book"/>
              </a:rPr>
              <a:t>&lt;_Val&gt;*) [with _Val =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double&gt;, _Ref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double&gt;&amp;, _</a:t>
            </a:r>
            <a:r>
              <a:rPr lang="en-US" sz="1200" dirty="0" err="1">
                <a:latin typeface="Avenir Book"/>
                <a:cs typeface="Avenir Book"/>
              </a:rPr>
              <a:t>Ptr</a:t>
            </a:r>
            <a:r>
              <a:rPr lang="en-US" sz="1200" dirty="0">
                <a:latin typeface="Avenir Book"/>
                <a:cs typeface="Avenir Book"/>
              </a:rPr>
              <a:t> =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double&gt;*]'</a:t>
            </a:r>
          </a:p>
          <a:p>
            <a:r>
              <a:rPr lang="en-US" sz="1200" dirty="0">
                <a:latin typeface="Avenir Book"/>
                <a:cs typeface="Avenir Book"/>
              </a:rPr>
              <a:t>E:/GCC3/include/</a:t>
            </a:r>
            <a:r>
              <a:rPr lang="en-US" sz="1200" dirty="0" err="1">
                <a:latin typeface="Avenir Book"/>
                <a:cs typeface="Avenir Book"/>
              </a:rPr>
              <a:t>c++</a:t>
            </a:r>
            <a:r>
              <a:rPr lang="en-US" sz="1200" dirty="0">
                <a:latin typeface="Avenir Book"/>
                <a:cs typeface="Avenir Book"/>
              </a:rPr>
              <a:t>/3.2/bits/</a:t>
            </a:r>
            <a:r>
              <a:rPr lang="en-US" sz="1200" dirty="0" err="1">
                <a:latin typeface="Avenir Book"/>
                <a:cs typeface="Avenir Book"/>
              </a:rPr>
              <a:t>stl_tree.h</a:t>
            </a:r>
            <a:r>
              <a:rPr lang="en-US" sz="1200" dirty="0">
                <a:latin typeface="Avenir Book"/>
                <a:cs typeface="Avenir Book"/>
              </a:rPr>
              <a:t>: In member function `void</a:t>
            </a:r>
          </a:p>
          <a:p>
            <a:r>
              <a:rPr lang="en-US" sz="1200" dirty="0">
                <a:latin typeface="Avenir Book"/>
                <a:cs typeface="Avenir Book"/>
              </a:rPr>
              <a:t> 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</a:t>
            </a:r>
            <a:r>
              <a:rPr lang="en-US" sz="1200" dirty="0" err="1">
                <a:latin typeface="Avenir Book"/>
                <a:cs typeface="Avenir Book"/>
              </a:rPr>
              <a:t>Rb_tree</a:t>
            </a:r>
            <a:r>
              <a:rPr lang="en-US" sz="1200" dirty="0">
                <a:latin typeface="Avenir Book"/>
                <a:cs typeface="Avenir Book"/>
              </a:rPr>
              <a:t>&lt;_Key, _Val, _</a:t>
            </a:r>
            <a:r>
              <a:rPr lang="en-US" sz="1200" dirty="0" err="1">
                <a:latin typeface="Avenir Book"/>
                <a:cs typeface="Avenir Book"/>
              </a:rPr>
              <a:t>KeyOfValue</a:t>
            </a:r>
            <a:r>
              <a:rPr lang="en-US" sz="1200" dirty="0">
                <a:latin typeface="Avenir Book"/>
                <a:cs typeface="Avenir Book"/>
              </a:rPr>
              <a:t>, _Compare, _</a:t>
            </a:r>
            <a:r>
              <a:rPr lang="en-US" sz="1200" dirty="0" err="1">
                <a:latin typeface="Avenir Book"/>
                <a:cs typeface="Avenir Book"/>
              </a:rPr>
              <a:t>Alloc</a:t>
            </a:r>
            <a:r>
              <a:rPr lang="en-US" sz="1200" dirty="0">
                <a:latin typeface="Avenir Book"/>
                <a:cs typeface="Avenir Book"/>
              </a:rPr>
              <a:t>&gt;::</a:t>
            </a:r>
            <a:r>
              <a:rPr lang="en-US" sz="1200" dirty="0" err="1">
                <a:latin typeface="Avenir Book"/>
                <a:cs typeface="Avenir Book"/>
              </a:rPr>
              <a:t>insert_unique</a:t>
            </a:r>
            <a:r>
              <a:rPr lang="en-US" sz="1200" dirty="0">
                <a:latin typeface="Avenir Book"/>
                <a:cs typeface="Avenir Book"/>
              </a:rPr>
              <a:t>(_II</a:t>
            </a:r>
            <a:r>
              <a:rPr lang="en-US" sz="1200" dirty="0" smtClean="0">
                <a:latin typeface="Avenir Book"/>
                <a:cs typeface="Avenir Book"/>
              </a:rPr>
              <a:t>,</a:t>
            </a:r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 _II) [with _</a:t>
            </a:r>
            <a:r>
              <a:rPr lang="en-US" sz="1200" dirty="0" err="1">
                <a:latin typeface="Avenir Book"/>
                <a:cs typeface="Avenir Book"/>
              </a:rPr>
              <a:t>InputIterator</a:t>
            </a:r>
            <a:r>
              <a:rPr lang="en-US" sz="1200" dirty="0">
                <a:latin typeface="Avenir Book"/>
                <a:cs typeface="Avenir Book"/>
              </a:rPr>
              <a:t> =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_Key =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_Val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</a:t>
            </a:r>
          </a:p>
          <a:p>
            <a:r>
              <a:rPr lang="en-US" sz="1200" dirty="0">
                <a:latin typeface="Avenir Book"/>
                <a:cs typeface="Avenir Book"/>
              </a:rPr>
              <a:t>  double&gt;, _</a:t>
            </a:r>
            <a:r>
              <a:rPr lang="en-US" sz="1200" dirty="0" err="1">
                <a:latin typeface="Avenir Book"/>
                <a:cs typeface="Avenir Book"/>
              </a:rPr>
              <a:t>KeyOfValue</a:t>
            </a:r>
            <a:r>
              <a:rPr lang="en-US" sz="1200" dirty="0">
                <a:latin typeface="Avenir Book"/>
                <a:cs typeface="Avenir Book"/>
              </a:rPr>
              <a:t>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::_Select1st&lt;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 &gt;,</a:t>
            </a:r>
          </a:p>
          <a:p>
            <a:r>
              <a:rPr lang="en-US" sz="1200" dirty="0">
                <a:latin typeface="Avenir Book"/>
                <a:cs typeface="Avenir Book"/>
              </a:rPr>
              <a:t>  _Compare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::less&lt;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&gt;, _</a:t>
            </a:r>
            <a:r>
              <a:rPr lang="en-US" sz="1200" dirty="0" err="1">
                <a:latin typeface="Avenir Book"/>
                <a:cs typeface="Avenir Book"/>
              </a:rPr>
              <a:t>Alloc</a:t>
            </a:r>
            <a:r>
              <a:rPr lang="en-US" sz="1200" dirty="0">
                <a:latin typeface="Avenir Book"/>
                <a:cs typeface="Avenir Book"/>
              </a:rPr>
              <a:t>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::allocator&lt;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</a:t>
            </a:r>
          </a:p>
          <a:p>
            <a:r>
              <a:rPr lang="en-US" sz="1200" dirty="0">
                <a:latin typeface="Avenir Book"/>
                <a:cs typeface="Avenir Book"/>
              </a:rPr>
              <a:t>  double&gt; &gt;]':</a:t>
            </a:r>
          </a:p>
          <a:p>
            <a:r>
              <a:rPr lang="en-US" sz="1200" dirty="0">
                <a:latin typeface="Avenir Book"/>
                <a:cs typeface="Avenir Book"/>
              </a:rPr>
              <a:t>E:/GCC3/include/</a:t>
            </a:r>
            <a:r>
              <a:rPr lang="en-US" sz="1200" dirty="0" err="1">
                <a:latin typeface="Avenir Book"/>
                <a:cs typeface="Avenir Book"/>
              </a:rPr>
              <a:t>c++</a:t>
            </a:r>
            <a:r>
              <a:rPr lang="en-US" sz="1200" dirty="0">
                <a:latin typeface="Avenir Book"/>
                <a:cs typeface="Avenir Book"/>
              </a:rPr>
              <a:t>/3.2/bits/stl_map.h:272:   instantiated from `void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::map&lt;_</a:t>
            </a:r>
          </a:p>
          <a:p>
            <a:r>
              <a:rPr lang="en-US" sz="1200" dirty="0">
                <a:latin typeface="Avenir Book"/>
                <a:cs typeface="Avenir Book"/>
              </a:rPr>
              <a:t>Key, _</a:t>
            </a:r>
            <a:r>
              <a:rPr lang="en-US" sz="1200" dirty="0" err="1">
                <a:latin typeface="Avenir Book"/>
                <a:cs typeface="Avenir Book"/>
              </a:rPr>
              <a:t>Tp</a:t>
            </a:r>
            <a:r>
              <a:rPr lang="en-US" sz="1200" dirty="0">
                <a:latin typeface="Avenir Book"/>
                <a:cs typeface="Avenir Book"/>
              </a:rPr>
              <a:t>, _Compare, _</a:t>
            </a:r>
            <a:r>
              <a:rPr lang="en-US" sz="1200" dirty="0" err="1">
                <a:latin typeface="Avenir Book"/>
                <a:cs typeface="Avenir Book"/>
              </a:rPr>
              <a:t>Alloc</a:t>
            </a:r>
            <a:r>
              <a:rPr lang="en-US" sz="1200" dirty="0">
                <a:latin typeface="Avenir Book"/>
                <a:cs typeface="Avenir Book"/>
              </a:rPr>
              <a:t>&gt;::insert(_</a:t>
            </a:r>
            <a:r>
              <a:rPr lang="en-US" sz="1200" dirty="0" err="1">
                <a:latin typeface="Avenir Book"/>
                <a:cs typeface="Avenir Book"/>
              </a:rPr>
              <a:t>InputIterator</a:t>
            </a:r>
            <a:r>
              <a:rPr lang="en-US" sz="1200" dirty="0">
                <a:latin typeface="Avenir Book"/>
                <a:cs typeface="Avenir Book"/>
              </a:rPr>
              <a:t>, _</a:t>
            </a:r>
            <a:r>
              <a:rPr lang="en-US" sz="1200" dirty="0" err="1">
                <a:latin typeface="Avenir Book"/>
                <a:cs typeface="Avenir Book"/>
              </a:rPr>
              <a:t>InputIterator</a:t>
            </a:r>
            <a:r>
              <a:rPr lang="en-US" sz="1200" dirty="0">
                <a:latin typeface="Avenir Book"/>
                <a:cs typeface="Avenir Book"/>
              </a:rPr>
              <a:t>) [with _Input</a:t>
            </a:r>
          </a:p>
          <a:p>
            <a:r>
              <a:rPr lang="en-US" sz="1200" dirty="0">
                <a:latin typeface="Avenir Book"/>
                <a:cs typeface="Avenir Book"/>
              </a:rPr>
              <a:t>Iterator =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_Key =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_</a:t>
            </a:r>
            <a:r>
              <a:rPr lang="en-US" sz="1200" dirty="0" err="1">
                <a:latin typeface="Avenir Book"/>
                <a:cs typeface="Avenir Book"/>
              </a:rPr>
              <a:t>Tp</a:t>
            </a:r>
            <a:r>
              <a:rPr lang="en-US" sz="1200" dirty="0">
                <a:latin typeface="Avenir Book"/>
                <a:cs typeface="Avenir Book"/>
              </a:rPr>
              <a:t> = double, _Compare = 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::less&lt;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&gt;, _</a:t>
            </a:r>
            <a:r>
              <a:rPr lang="en-US" sz="1200" dirty="0" err="1">
                <a:latin typeface="Avenir Book"/>
                <a:cs typeface="Avenir Book"/>
              </a:rPr>
              <a:t>Alloc</a:t>
            </a:r>
            <a:r>
              <a:rPr lang="en-US" sz="1200" dirty="0">
                <a:latin typeface="Avenir Book"/>
                <a:cs typeface="Avenir Book"/>
              </a:rPr>
              <a:t> = </a:t>
            </a:r>
            <a:r>
              <a:rPr lang="en-US" sz="1200" dirty="0" err="1">
                <a:latin typeface="Avenir Book"/>
                <a:cs typeface="Avenir Book"/>
              </a:rPr>
              <a:t>st</a:t>
            </a:r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d::allocator&lt;</a:t>
            </a:r>
            <a:r>
              <a:rPr lang="en-US" sz="1200" dirty="0" err="1">
                <a:latin typeface="Avenir Book"/>
                <a:cs typeface="Avenir Book"/>
              </a:rPr>
              <a:t>std</a:t>
            </a:r>
            <a:r>
              <a:rPr lang="en-US" sz="1200" dirty="0">
                <a:latin typeface="Avenir Book"/>
                <a:cs typeface="Avenir Book"/>
              </a:rPr>
              <a:t>::pair&lt;</a:t>
            </a:r>
            <a:r>
              <a:rPr lang="en-US" sz="1200" dirty="0" err="1">
                <a:latin typeface="Avenir Book"/>
                <a:cs typeface="Avenir Book"/>
              </a:rPr>
              <a:t>const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err="1">
                <a:latin typeface="Avenir Book"/>
                <a:cs typeface="Avenir Book"/>
              </a:rPr>
              <a:t>int</a:t>
            </a:r>
            <a:r>
              <a:rPr lang="en-US" sz="1200" dirty="0">
                <a:latin typeface="Avenir Book"/>
                <a:cs typeface="Avenir Book"/>
              </a:rPr>
              <a:t>, double&gt; &gt;]'</a:t>
            </a:r>
          </a:p>
          <a:p>
            <a:r>
              <a:rPr lang="en-US" sz="1200" dirty="0">
                <a:latin typeface="Avenir Book"/>
                <a:cs typeface="Avenir Book"/>
              </a:rPr>
              <a:t>rtmap.cpp:21:   instantiated from here</a:t>
            </a:r>
          </a:p>
          <a:p>
            <a:r>
              <a:rPr lang="en-US" sz="1200" dirty="0">
                <a:latin typeface="Avenir Book"/>
                <a:cs typeface="Avenir Book"/>
              </a:rPr>
              <a:t>E:/GCC3/include/</a:t>
            </a:r>
            <a:r>
              <a:rPr lang="en-US" sz="1200" dirty="0" err="1">
                <a:latin typeface="Avenir Book"/>
                <a:cs typeface="Avenir Book"/>
              </a:rPr>
              <a:t>c++</a:t>
            </a:r>
            <a:r>
              <a:rPr lang="en-US" sz="1200" dirty="0">
                <a:latin typeface="Avenir Book"/>
                <a:cs typeface="Avenir Book"/>
              </a:rPr>
              <a:t>/3.2/bits/stl_tree.h:1161: invalid type argument of `unary * </a:t>
            </a:r>
            <a:r>
              <a:rPr lang="en-US" sz="1200" dirty="0" smtClean="0">
                <a:latin typeface="Avenir Book"/>
                <a:cs typeface="Avenir Book"/>
              </a:rPr>
              <a:t>‘</a:t>
            </a:r>
            <a:endParaRPr lang="en-US" sz="1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052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842" y="105828"/>
            <a:ext cx="6008551" cy="2462213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mr-IN" sz="1400" dirty="0">
                <a:latin typeface="Consolas"/>
                <a:cs typeface="Consolas"/>
              </a:rPr>
              <a:t>(;module: {#;doc "This will be our program's main module."}</a:t>
            </a:r>
          </a:p>
          <a:p>
            <a:r>
              <a:rPr lang="mr-IN" sz="1400" dirty="0">
                <a:latin typeface="Consolas"/>
                <a:cs typeface="Consolas"/>
              </a:rPr>
              <a:t> lux</a:t>
            </a:r>
          </a:p>
          <a:p>
            <a:r>
              <a:rPr lang="mr-IN" sz="1400" dirty="0">
                <a:latin typeface="Consolas"/>
                <a:cs typeface="Consolas"/>
              </a:rPr>
              <a:t> (lux (codata io)</a:t>
            </a:r>
          </a:p>
          <a:p>
            <a:r>
              <a:rPr lang="mr-IN" sz="1400" dirty="0">
                <a:latin typeface="Consolas"/>
                <a:cs typeface="Consolas"/>
              </a:rPr>
              <a:t>      (control monad)</a:t>
            </a:r>
          </a:p>
          <a:p>
            <a:r>
              <a:rPr lang="mr-IN" sz="1400" dirty="0">
                <a:latin typeface="Consolas"/>
                <a:cs typeface="Consolas"/>
              </a:rPr>
              <a:t>      [cli #+ program:]))</a:t>
            </a:r>
          </a:p>
          <a:p>
            <a:endParaRPr lang="mr-IN" sz="1400" dirty="0">
              <a:latin typeface="Consolas"/>
              <a:cs typeface="Consolas"/>
            </a:endParaRPr>
          </a:p>
          <a:p>
            <a:r>
              <a:rPr lang="mr-IN" sz="1400" dirty="0">
                <a:latin typeface="Consolas"/>
                <a:cs typeface="Consolas"/>
              </a:rPr>
              <a:t>(program: args</a:t>
            </a:r>
          </a:p>
          <a:p>
            <a:r>
              <a:rPr lang="mr-IN" sz="1400" dirty="0">
                <a:latin typeface="Consolas"/>
                <a:cs typeface="Consolas"/>
              </a:rPr>
              <a:t>          (do Monad&lt;IO&gt;</a:t>
            </a:r>
          </a:p>
          <a:p>
            <a:r>
              <a:rPr lang="mr-IN" sz="1400" dirty="0">
                <a:latin typeface="Consolas"/>
                <a:cs typeface="Consolas"/>
              </a:rPr>
              <a:t>              [(io (log! "Hello, "))</a:t>
            </a:r>
          </a:p>
          <a:p>
            <a:r>
              <a:rPr lang="mr-IN" sz="1400" dirty="0">
                <a:latin typeface="Consolas"/>
                <a:cs typeface="Consolas"/>
              </a:rPr>
              <a:t>               (io (log! "world"))]</a:t>
            </a:r>
          </a:p>
          <a:p>
            <a:r>
              <a:rPr lang="mr-IN" sz="1400" dirty="0">
                <a:latin typeface="Consolas"/>
                <a:cs typeface="Consolas"/>
              </a:rPr>
              <a:t>	      (wrap (log! "?")))</a:t>
            </a:r>
            <a:r>
              <a:rPr lang="mr-IN" sz="1400" dirty="0" smtClean="0">
                <a:latin typeface="Consolas"/>
                <a:cs typeface="Consolas"/>
              </a:rPr>
              <a:t>)</a:t>
            </a:r>
            <a:endParaRPr lang="mr-IN" sz="14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842" y="2857343"/>
            <a:ext cx="8544675" cy="37856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Compilation failed:</a:t>
            </a:r>
          </a:p>
          <a:p>
            <a:r>
              <a:rPr lang="en-US" sz="1200" dirty="0">
                <a:latin typeface="Avenir Book"/>
                <a:cs typeface="Avenir Book"/>
              </a:rPr>
              <a:t>@ main,8,10</a:t>
            </a:r>
          </a:p>
          <a:p>
            <a:r>
              <a:rPr lang="en-US" sz="1200" dirty="0">
                <a:latin typeface="Avenir Book"/>
                <a:cs typeface="Avenir Book"/>
              </a:rPr>
              <a:t>Wrong syntax for 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Functions require function types: (-&gt; ⌈v:191⌋ ⌈v:192⌋)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Argument expected: (-&gt; ⌈v:191⌋ ⌈v:192⌋)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Can't apply function (-&gt; (-&gt; ⌈v:191⌋ ⌈v:192⌋)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⌈v:191⌋)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⌈v:192⌋)) to </a:t>
            </a:r>
            <a:r>
              <a:rPr lang="en-US" sz="1200" dirty="0" err="1">
                <a:latin typeface="Avenir Book"/>
                <a:cs typeface="Avenir Book"/>
              </a:rPr>
              <a:t>args</a:t>
            </a:r>
            <a:r>
              <a:rPr lang="en-US" sz="1200" dirty="0">
                <a:latin typeface="Avenir Book"/>
                <a:cs typeface="Avenir Book"/>
              </a:rPr>
              <a:t>: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 err="1">
                <a:latin typeface="Avenir Book"/>
                <a:cs typeface="Avenir Book"/>
              </a:rPr>
              <a:t>lux;lambda</a:t>
            </a:r>
            <a:r>
              <a:rPr lang="en-US" sz="1200" dirty="0">
                <a:latin typeface="Avenir Book"/>
                <a:cs typeface="Avenir Book"/>
              </a:rPr>
              <a:t> [(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"Hello, "))]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>
                <a:latin typeface="Avenir Book"/>
                <a:cs typeface="Avenir Book"/>
              </a:rPr>
              <a:t>wrap (log! "?"))) 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"world"))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Can't apply function (All {(All {(All {} (All {} (All {} (-&gt; (-&gt; 3 1) (5 3) (5 1))))) 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} (All {} (-&gt; (-&gt; 3 1)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>
                <a:latin typeface="Avenir Book"/>
                <a:cs typeface="Avenir Book"/>
              </a:rPr>
              <a:t>5 3) (5 1)))) ⌈v:191⌋ (All {} (All {} (All {} (-&gt; (-&gt; 3 1) (5 3) (5 1))))) 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} (-&gt;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>
                <a:latin typeface="Avenir Book"/>
                <a:cs typeface="Avenir Book"/>
              </a:rPr>
              <a:t>-&gt; 3 1) (5 3) (5 1))) to </a:t>
            </a:r>
            <a:r>
              <a:rPr lang="en-US" sz="1200" dirty="0" err="1">
                <a:latin typeface="Avenir Book"/>
                <a:cs typeface="Avenir Book"/>
              </a:rPr>
              <a:t>args</a:t>
            </a:r>
            <a:r>
              <a:rPr lang="en-US" sz="1200" dirty="0">
                <a:latin typeface="Avenir Book"/>
                <a:cs typeface="Avenir Book"/>
              </a:rPr>
              <a:t>: (</a:t>
            </a:r>
            <a:r>
              <a:rPr lang="en-US" sz="1200" dirty="0" err="1">
                <a:latin typeface="Avenir Book"/>
                <a:cs typeface="Avenir Book"/>
              </a:rPr>
              <a:t>lux;lambda</a:t>
            </a:r>
            <a:r>
              <a:rPr lang="en-US" sz="1200" dirty="0">
                <a:latin typeface="Avenir Book"/>
                <a:cs typeface="Avenir Book"/>
              </a:rPr>
              <a:t> [(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"Hello, "))] (wrap (log! "?"))) 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"world"))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Can't apply function (lux/control/</a:t>
            </a:r>
            <a:r>
              <a:rPr lang="en-US" sz="1200" dirty="0" err="1">
                <a:latin typeface="Avenir Book"/>
                <a:cs typeface="Avenir Book"/>
              </a:rPr>
              <a:t>functor;Functor</a:t>
            </a:r>
            <a:r>
              <a:rPr lang="en-US" sz="1200" dirty="0">
                <a:latin typeface="Avenir Book"/>
                <a:cs typeface="Avenir Book"/>
              </a:rPr>
              <a:t> 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) to </a:t>
            </a:r>
            <a:r>
              <a:rPr lang="en-US" sz="1200" dirty="0" err="1">
                <a:latin typeface="Avenir Book"/>
                <a:cs typeface="Avenir Book"/>
              </a:rPr>
              <a:t>args</a:t>
            </a:r>
            <a:r>
              <a:rPr lang="en-US" sz="1200" dirty="0">
                <a:latin typeface="Avenir Book"/>
                <a:cs typeface="Avenir Book"/>
              </a:rPr>
              <a:t>: (</a:t>
            </a:r>
            <a:r>
              <a:rPr lang="en-US" sz="1200" dirty="0" err="1">
                <a:latin typeface="Avenir Book"/>
                <a:cs typeface="Avenir Book"/>
              </a:rPr>
              <a:t>lux;lambda</a:t>
            </a:r>
            <a:r>
              <a:rPr lang="en-US" sz="1200" dirty="0">
                <a:latin typeface="Avenir Book"/>
                <a:cs typeface="Avenir Book"/>
              </a:rPr>
              <a:t> [(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"Hello, "))]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>
                <a:latin typeface="Avenir Book"/>
                <a:cs typeface="Avenir Book"/>
              </a:rPr>
              <a:t>wrap (log! "?"))) 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"world"))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Argument expected: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⌈v:189⌋))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Can't apply function (-&gt;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⌈v:189⌋))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⌈v:189⌋)) to </a:t>
            </a:r>
            <a:r>
              <a:rPr lang="en-US" sz="1200" dirty="0" err="1">
                <a:latin typeface="Avenir Book"/>
                <a:cs typeface="Avenir Book"/>
              </a:rPr>
              <a:t>args</a:t>
            </a:r>
            <a:r>
              <a:rPr lang="en-US" sz="1200" dirty="0">
                <a:latin typeface="Avenir Book"/>
                <a:cs typeface="Avenir Book"/>
              </a:rPr>
              <a:t>: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 </a:t>
            </a:r>
            <a:r>
              <a:rPr lang="en-US" sz="1200" dirty="0">
                <a:latin typeface="Avenir Book"/>
                <a:cs typeface="Avenir Book"/>
              </a:rPr>
              <a:t>map  (</a:t>
            </a:r>
            <a:r>
              <a:rPr lang="en-US" sz="1200" dirty="0" err="1">
                <a:latin typeface="Avenir Book"/>
                <a:cs typeface="Avenir Book"/>
              </a:rPr>
              <a:t>lux;lambda</a:t>
            </a:r>
            <a:r>
              <a:rPr lang="en-US" sz="1200" dirty="0">
                <a:latin typeface="Avenir Book"/>
                <a:cs typeface="Avenir Book"/>
              </a:rPr>
              <a:t> [(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"Hello, "))]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</a:t>
            </a:r>
            <a:r>
              <a:rPr lang="en-US" sz="1200" dirty="0">
                <a:latin typeface="Avenir Book"/>
                <a:cs typeface="Avenir Book"/>
              </a:rPr>
              <a:t>wrap (log! "?"))) 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"world")))</a:t>
            </a:r>
          </a:p>
          <a:p>
            <a:r>
              <a:rPr lang="en-US" sz="1200" dirty="0">
                <a:latin typeface="Avenir Book"/>
                <a:cs typeface="Avenir Book"/>
              </a:rPr>
              <a:t>[</a:t>
            </a:r>
            <a:r>
              <a:rPr lang="en-US" sz="1200" dirty="0" err="1">
                <a:latin typeface="Avenir Book"/>
                <a:cs typeface="Avenir Book"/>
              </a:rPr>
              <a:t>Analyser</a:t>
            </a:r>
            <a:r>
              <a:rPr lang="en-US" sz="1200" dirty="0">
                <a:latin typeface="Avenir Book"/>
                <a:cs typeface="Avenir Book"/>
              </a:rPr>
              <a:t> Error] Can't apply function (All {} (-&gt;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1)) (lux/</a:t>
            </a:r>
            <a:r>
              <a:rPr lang="en-US" sz="1200" dirty="0" err="1">
                <a:latin typeface="Avenir Book"/>
                <a:cs typeface="Avenir Book"/>
              </a:rPr>
              <a:t>codata</a:t>
            </a:r>
            <a:r>
              <a:rPr lang="en-US" sz="1200" dirty="0">
                <a:latin typeface="Avenir Book"/>
                <a:cs typeface="Avenir Book"/>
              </a:rPr>
              <a:t>/</a:t>
            </a:r>
            <a:r>
              <a:rPr lang="en-US" sz="1200" dirty="0" err="1">
                <a:latin typeface="Avenir Book"/>
                <a:cs typeface="Avenir Book"/>
              </a:rPr>
              <a:t>io;IO</a:t>
            </a:r>
            <a:r>
              <a:rPr lang="en-US" sz="1200" dirty="0">
                <a:latin typeface="Avenir Book"/>
                <a:cs typeface="Avenir Book"/>
              </a:rPr>
              <a:t> 1))) to </a:t>
            </a:r>
            <a:r>
              <a:rPr lang="en-US" sz="1200" dirty="0" err="1">
                <a:latin typeface="Avenir Book"/>
                <a:cs typeface="Avenir Book"/>
              </a:rPr>
              <a:t>args</a:t>
            </a:r>
            <a:r>
              <a:rPr lang="en-US" sz="1200" dirty="0">
                <a:latin typeface="Avenir Book"/>
                <a:cs typeface="Avenir Book"/>
              </a:rPr>
              <a:t>: </a:t>
            </a:r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( </a:t>
            </a:r>
            <a:r>
              <a:rPr lang="en-US" sz="1200" dirty="0">
                <a:latin typeface="Avenir Book"/>
                <a:cs typeface="Avenir Book"/>
              </a:rPr>
              <a:t>map  (</a:t>
            </a:r>
            <a:r>
              <a:rPr lang="en-US" sz="1200" dirty="0" err="1">
                <a:latin typeface="Avenir Book"/>
                <a:cs typeface="Avenir Book"/>
              </a:rPr>
              <a:t>lux;lambda</a:t>
            </a:r>
            <a:r>
              <a:rPr lang="en-US" sz="1200" dirty="0">
                <a:latin typeface="Avenir Book"/>
                <a:cs typeface="Avenir Book"/>
              </a:rPr>
              <a:t> [(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"Hello, "))] (wrap (log! "?"))</a:t>
            </a:r>
            <a:r>
              <a:rPr lang="en-US" sz="1200" dirty="0" smtClean="0">
                <a:latin typeface="Avenir Book"/>
                <a:cs typeface="Avenir Book"/>
              </a:rPr>
              <a:t>)</a:t>
            </a:r>
          </a:p>
          <a:p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  </a:t>
            </a:r>
            <a:r>
              <a:rPr lang="en-US" sz="1200" dirty="0">
                <a:latin typeface="Avenir Book"/>
                <a:cs typeface="Avenir Book"/>
              </a:rPr>
              <a:t>(</a:t>
            </a:r>
            <a:r>
              <a:rPr lang="en-US" sz="1200" dirty="0" err="1">
                <a:latin typeface="Avenir Book"/>
                <a:cs typeface="Avenir Book"/>
              </a:rPr>
              <a:t>io</a:t>
            </a:r>
            <a:r>
              <a:rPr lang="en-US" sz="1200" dirty="0">
                <a:latin typeface="Avenir Book"/>
                <a:cs typeface="Avenir Book"/>
              </a:rPr>
              <a:t> (log! "world")))</a:t>
            </a:r>
            <a:endParaRPr lang="en-US" sz="12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33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implementer to re-build language at the surface level — </a:t>
            </a:r>
            <a:r>
              <a:rPr lang="en-US" i="1" dirty="0"/>
              <a:t>undesirable</a:t>
            </a:r>
          </a:p>
          <a:p>
            <a:endParaRPr lang="en-US" dirty="0" smtClean="0"/>
          </a:p>
          <a:p>
            <a:r>
              <a:rPr lang="en-US" dirty="0" smtClean="0"/>
              <a:t>Use source location tracking — </a:t>
            </a:r>
            <a:r>
              <a:rPr lang="en-US" i="1" dirty="0" smtClean="0"/>
              <a:t>useful but not always sufficient</a:t>
            </a:r>
            <a:endParaRPr lang="en-US" i="1" dirty="0"/>
          </a:p>
          <a:p>
            <a:endParaRPr lang="en-US" dirty="0"/>
          </a:p>
          <a:p>
            <a:r>
              <a:rPr lang="en-US" i="1" dirty="0" smtClean="0"/>
              <a:t>Automatically infer surface behavior (from description of sugars)</a:t>
            </a:r>
            <a:r>
              <a:rPr lang="en-US" dirty="0" smtClean="0"/>
              <a:t>: </a:t>
            </a:r>
            <a:r>
              <a:rPr lang="en-US" b="1" u="sng" dirty="0" err="1" smtClean="0"/>
              <a:t>Resugaring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943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73583" y="196145"/>
            <a:ext cx="3330223" cy="384386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Surface</a:t>
            </a:r>
            <a:r>
              <a:rPr lang="en-US" sz="3200" dirty="0">
                <a:latin typeface="Avenir Book"/>
                <a:cs typeface="Avenir Book"/>
              </a:rPr>
              <a:t> </a:t>
            </a:r>
            <a:r>
              <a:rPr lang="en-US" sz="3200" dirty="0" smtClean="0">
                <a:latin typeface="Avenir Book"/>
                <a:cs typeface="Avenir Book"/>
              </a:rPr>
              <a:t>Language</a:t>
            </a:r>
          </a:p>
        </p:txBody>
      </p:sp>
      <p:sp>
        <p:nvSpPr>
          <p:cNvPr id="5" name="Oval 4"/>
          <p:cNvSpPr/>
          <p:nvPr/>
        </p:nvSpPr>
        <p:spPr>
          <a:xfrm>
            <a:off x="5172410" y="1121580"/>
            <a:ext cx="2828269" cy="2167872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Core</a:t>
            </a:r>
          </a:p>
          <a:p>
            <a:pPr algn="ctr"/>
            <a:r>
              <a:rPr lang="en-US" sz="3200" dirty="0" smtClean="0">
                <a:latin typeface="Avenir Book"/>
                <a:cs typeface="Avenir Book"/>
              </a:rPr>
              <a:t>Language</a:t>
            </a:r>
            <a:endParaRPr lang="en-US" sz="3200" dirty="0" smtClean="0">
              <a:latin typeface="Avenir Book"/>
              <a:cs typeface="Avenir Book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8567" y="2855385"/>
            <a:ext cx="4234550" cy="3313289"/>
            <a:chOff x="327376" y="3074811"/>
            <a:chExt cx="4655046" cy="3313289"/>
          </a:xfrm>
        </p:grpSpPr>
        <p:sp>
          <p:nvSpPr>
            <p:cNvPr id="6" name="Rectangle 5"/>
            <p:cNvSpPr/>
            <p:nvPr/>
          </p:nvSpPr>
          <p:spPr>
            <a:xfrm>
              <a:off x="327376" y="3074811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Evaluator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929" y="3560939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Formal semantics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74482" y="4126794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Type system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33721" y="4692649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Stepper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2960" y="5178777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Scope rules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52199" y="5744632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Control flow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63265" y="2937228"/>
            <a:ext cx="4234550" cy="3313289"/>
            <a:chOff x="327376" y="3074811"/>
            <a:chExt cx="4655046" cy="3313289"/>
          </a:xfrm>
        </p:grpSpPr>
        <p:sp>
          <p:nvSpPr>
            <p:cNvPr id="27" name="Rectangle 26"/>
            <p:cNvSpPr/>
            <p:nvPr/>
          </p:nvSpPr>
          <p:spPr>
            <a:xfrm>
              <a:off x="327376" y="3074811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Evaluator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929" y="3560939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Formal semantics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4482" y="4126794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Type system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33721" y="4692649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Stepper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2960" y="5178777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Scope rules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52199" y="5744632"/>
              <a:ext cx="3330223" cy="64346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Control flow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18056" y="1629294"/>
            <a:ext cx="1249586" cy="400110"/>
            <a:chOff x="3482453" y="758016"/>
            <a:chExt cx="1249586" cy="40011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482453" y="758016"/>
              <a:ext cx="1106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9995" y="3910764"/>
            <a:ext cx="1252113" cy="400181"/>
            <a:chOff x="3625848" y="737553"/>
            <a:chExt cx="1252113" cy="40018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771770" y="737553"/>
              <a:ext cx="1106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solidFill>
                    <a:schemeClr val="tx2"/>
                  </a:solidFill>
                  <a:latin typeface="Avenir Book"/>
                  <a:cs typeface="Avenir Book"/>
                </a:rPr>
                <a:t>resugar</a:t>
              </a:r>
              <a:endParaRPr lang="en-US" sz="2000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headEnd type="none"/>
          <a:tailEnd type="triangl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dirty="0" smtClean="0">
            <a:latin typeface="Avenir Book" charset="0"/>
            <a:ea typeface="Avenir Book" charset="0"/>
            <a:cs typeface="Avenir Book" charset="0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venir Book"/>
            <a:cs typeface="Avenir 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7715</TotalTime>
  <Words>1807</Words>
  <Application>Microsoft Macintosh PowerPoint</Application>
  <PresentationFormat>On-screen Show (4:3)</PresentationFormat>
  <Paragraphs>318</Paragraphs>
  <Slides>40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Avenir Book</vt:lpstr>
      <vt:lpstr>Calibri</vt:lpstr>
      <vt:lpstr>Consolas</vt:lpstr>
      <vt:lpstr>Trebuchet MS</vt:lpstr>
      <vt:lpstr>Arial</vt:lpstr>
      <vt:lpstr>Office Theme</vt:lpstr>
      <vt:lpstr>Resugaring: Lifting Languages through Syntactic Sugar</vt:lpstr>
      <vt:lpstr>PowerPoint Presentation</vt:lpstr>
      <vt:lpstr>Desugaring in Languages</vt:lpstr>
      <vt:lpstr>PowerPoint Presentation</vt:lpstr>
      <vt:lpstr>What’s Not to Like?</vt:lpstr>
      <vt:lpstr>PowerPoint Presentation</vt:lpstr>
      <vt:lpstr>PowerPoint Presentation</vt:lpstr>
      <vt:lpstr>Solutions</vt:lpstr>
      <vt:lpstr>PowerPoint Presentation</vt:lpstr>
      <vt:lpstr>Thesis Statement</vt:lpstr>
      <vt:lpstr>Thesis Statement</vt:lpstr>
      <vt:lpstr>Why We 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</vt:lpstr>
      <vt:lpstr>PowerPoint Presentation</vt:lpstr>
      <vt:lpstr>PowerPoint Presentation</vt:lpstr>
      <vt:lpstr>Thesis Statement</vt:lpstr>
      <vt:lpstr>Why We Care</vt:lpstr>
      <vt:lpstr>PowerPoint Presentation</vt:lpstr>
      <vt:lpstr>PowerPoint Presentation</vt:lpstr>
      <vt:lpstr>Thesis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Resugaring</vt:lpstr>
      <vt:lpstr>Desugaring in Perspective</vt:lpstr>
      <vt:lpstr>The View from the 1990s</vt:lpstr>
      <vt:lpstr>Today</vt:lpstr>
      <vt:lpstr>Desugaring is Everywhere</vt:lpstr>
      <vt:lpstr>PowerPoint Presentation</vt:lpstr>
    </vt:vector>
  </TitlesOfParts>
  <Company>Brown University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Shriram Krishnamurthi</dc:creator>
  <cp:lastModifiedBy>Justin -</cp:lastModifiedBy>
  <cp:revision>168</cp:revision>
  <dcterms:created xsi:type="dcterms:W3CDTF">2018-02-13T15:14:30Z</dcterms:created>
  <dcterms:modified xsi:type="dcterms:W3CDTF">2018-04-18T05:30:37Z</dcterms:modified>
</cp:coreProperties>
</file>